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2" r:id="rId16"/>
    <p:sldId id="274" r:id="rId17"/>
    <p:sldId id="275" r:id="rId18"/>
    <p:sldId id="276" r:id="rId19"/>
    <p:sldId id="277" r:id="rId20"/>
    <p:sldId id="278" r:id="rId21"/>
    <p:sldId id="280" r:id="rId22"/>
    <p:sldId id="281" r:id="rId23"/>
    <p:sldId id="282" r:id="rId24"/>
    <p:sldId id="283" r:id="rId25"/>
    <p:sldId id="284" r:id="rId26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58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2F85C-805C-4755-8A8E-B42E7902CBA7}" type="datetimeFigureOut">
              <a:rPr lang="th-TH" smtClean="0"/>
              <a:t>22/07/57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3E6C2-58A8-48B8-A9F9-D495B1E323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91583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2F85C-805C-4755-8A8E-B42E7902CBA7}" type="datetimeFigureOut">
              <a:rPr lang="th-TH" smtClean="0"/>
              <a:t>22/07/57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3E6C2-58A8-48B8-A9F9-D495B1E323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11651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2F85C-805C-4755-8A8E-B42E7902CBA7}" type="datetimeFigureOut">
              <a:rPr lang="th-TH" smtClean="0"/>
              <a:t>22/07/57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3E6C2-58A8-48B8-A9F9-D495B1E323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75666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2F85C-805C-4755-8A8E-B42E7902CBA7}" type="datetimeFigureOut">
              <a:rPr lang="th-TH" smtClean="0"/>
              <a:t>22/07/57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3E6C2-58A8-48B8-A9F9-D495B1E323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48380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2F85C-805C-4755-8A8E-B42E7902CBA7}" type="datetimeFigureOut">
              <a:rPr lang="th-TH" smtClean="0"/>
              <a:t>22/07/57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3E6C2-58A8-48B8-A9F9-D495B1E323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63044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2F85C-805C-4755-8A8E-B42E7902CBA7}" type="datetimeFigureOut">
              <a:rPr lang="th-TH" smtClean="0"/>
              <a:t>22/07/57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3E6C2-58A8-48B8-A9F9-D495B1E323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64420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2F85C-805C-4755-8A8E-B42E7902CBA7}" type="datetimeFigureOut">
              <a:rPr lang="th-TH" smtClean="0"/>
              <a:t>22/07/57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3E6C2-58A8-48B8-A9F9-D495B1E323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94207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2F85C-805C-4755-8A8E-B42E7902CBA7}" type="datetimeFigureOut">
              <a:rPr lang="th-TH" smtClean="0"/>
              <a:t>22/07/57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3E6C2-58A8-48B8-A9F9-D495B1E323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57279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2F85C-805C-4755-8A8E-B42E7902CBA7}" type="datetimeFigureOut">
              <a:rPr lang="th-TH" smtClean="0"/>
              <a:t>22/07/57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3E6C2-58A8-48B8-A9F9-D495B1E323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22290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2F85C-805C-4755-8A8E-B42E7902CBA7}" type="datetimeFigureOut">
              <a:rPr lang="th-TH" smtClean="0"/>
              <a:t>22/07/57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3E6C2-58A8-48B8-A9F9-D495B1E323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19385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2F85C-805C-4755-8A8E-B42E7902CBA7}" type="datetimeFigureOut">
              <a:rPr lang="th-TH" smtClean="0"/>
              <a:t>22/07/57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3E6C2-58A8-48B8-A9F9-D495B1E323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03652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2F85C-805C-4755-8A8E-B42E7902CBA7}" type="datetimeFigureOut">
              <a:rPr lang="th-TH" smtClean="0"/>
              <a:t>22/07/57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3E6C2-58A8-48B8-A9F9-D495B1E323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82115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742052"/>
            <a:ext cx="8496944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5400" b="1" dirty="0" smtClean="0">
                <a:solidFill>
                  <a:schemeClr val="tx2"/>
                </a:solidFill>
              </a:rPr>
              <a:t>บันทึกข้อตกลงความร่วมมือ  </a:t>
            </a:r>
            <a:r>
              <a:rPr lang="th-TH" sz="3600" b="1" dirty="0" smtClean="0">
                <a:solidFill>
                  <a:schemeClr val="tx2"/>
                </a:solidFill>
              </a:rPr>
              <a:t/>
            </a:r>
            <a:br>
              <a:rPr lang="th-TH" sz="3600" b="1" dirty="0" smtClean="0">
                <a:solidFill>
                  <a:schemeClr val="tx2"/>
                </a:solidFill>
              </a:rPr>
            </a:br>
            <a:r>
              <a:rPr lang="th-TH" sz="3600" b="1" dirty="0" smtClean="0">
                <a:solidFill>
                  <a:schemeClr val="tx2"/>
                </a:solidFill>
              </a:rPr>
              <a:t>(</a:t>
            </a:r>
            <a:r>
              <a:rPr lang="en-US" sz="3600" b="1" dirty="0" smtClean="0">
                <a:solidFill>
                  <a:schemeClr val="tx2"/>
                </a:solidFill>
              </a:rPr>
              <a:t>Memorandum  Of  Understanding  :  MOU</a:t>
            </a:r>
            <a:r>
              <a:rPr lang="th-TH" sz="3600" b="1" dirty="0" smtClean="0">
                <a:solidFill>
                  <a:schemeClr val="tx2"/>
                </a:solidFill>
              </a:rPr>
              <a:t>)</a:t>
            </a:r>
            <a:endParaRPr lang="en-US" sz="3600" dirty="0" smtClean="0">
              <a:solidFill>
                <a:schemeClr val="tx2"/>
              </a:solidFill>
            </a:endParaRPr>
          </a:p>
          <a:p>
            <a:pPr algn="ctr"/>
            <a:endParaRPr lang="th-TH" sz="3600" b="1" dirty="0" smtClean="0">
              <a:solidFill>
                <a:schemeClr val="tx2"/>
              </a:solidFill>
            </a:endParaRPr>
          </a:p>
          <a:p>
            <a:pPr algn="ctr"/>
            <a:r>
              <a:rPr lang="th-TH" sz="3600" b="1" dirty="0" smtClean="0">
                <a:solidFill>
                  <a:schemeClr val="tx2"/>
                </a:solidFill>
              </a:rPr>
              <a:t>เรื่อง  </a:t>
            </a:r>
          </a:p>
          <a:p>
            <a:pPr algn="ctr"/>
            <a:r>
              <a:rPr lang="th-TH" sz="4000" b="1" dirty="0" smtClean="0">
                <a:solidFill>
                  <a:srgbClr val="A05810"/>
                </a:solidFill>
              </a:rPr>
              <a:t>บริหารจัดการน้ำเชิงนิเวศแบบบูรณาการ  ๓  ลุ่มน้ำ </a:t>
            </a:r>
            <a:r>
              <a:rPr lang="th-TH" sz="3600" b="1" dirty="0" smtClean="0">
                <a:solidFill>
                  <a:schemeClr val="tx2"/>
                </a:solidFill>
              </a:rPr>
              <a:t> </a:t>
            </a:r>
            <a:endParaRPr lang="en-US" sz="3600" dirty="0" smtClean="0">
              <a:solidFill>
                <a:schemeClr val="tx2"/>
              </a:solidFill>
            </a:endParaRPr>
          </a:p>
          <a:p>
            <a:pPr algn="ctr"/>
            <a:r>
              <a:rPr lang="th-TH" sz="3600" b="1" dirty="0" smtClean="0">
                <a:solidFill>
                  <a:schemeClr val="tx2"/>
                </a:solidFill>
              </a:rPr>
              <a:t> ลุ่มน้ำสาขาแม่น้ำตรัง  ลุ่มน้ำย่อยคลองท่าดี  และลุ่มน้ำตาปี</a:t>
            </a:r>
            <a:endParaRPr lang="en-US" sz="3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0585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Click="0" advTm="5000">
        <p:push dir="u"/>
      </p:transition>
    </mc:Choice>
    <mc:Fallback>
      <p:transition spd="slow" advClick="0" advTm="5000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764704"/>
            <a:ext cx="8748464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>
              <a:spcBef>
                <a:spcPts val="600"/>
              </a:spcBef>
            </a:pPr>
            <a:r>
              <a:rPr lang="th-TH" dirty="0" smtClean="0"/>
              <a:t>๔.  </a:t>
            </a:r>
            <a:r>
              <a:rPr lang="th-TH" sz="3600" b="1" dirty="0">
                <a:solidFill>
                  <a:schemeClr val="tx2"/>
                </a:solidFill>
              </a:rPr>
              <a:t>ร่วมผลักดันการนำแผนและมาตรการบริหารจัดการ</a:t>
            </a:r>
            <a:r>
              <a:rPr lang="th-TH" sz="3600" b="1" dirty="0" smtClean="0">
                <a:solidFill>
                  <a:schemeClr val="tx2"/>
                </a:solidFill>
              </a:rPr>
              <a:t>น้ำ</a:t>
            </a:r>
            <a:br>
              <a:rPr lang="th-TH" sz="3600" b="1" dirty="0" smtClean="0">
                <a:solidFill>
                  <a:schemeClr val="tx2"/>
                </a:solidFill>
              </a:rPr>
            </a:br>
            <a:r>
              <a:rPr lang="th-TH" sz="3600" b="1" dirty="0" smtClean="0">
                <a:solidFill>
                  <a:schemeClr val="tx2"/>
                </a:solidFill>
              </a:rPr>
              <a:t>เชิง</a:t>
            </a:r>
            <a:r>
              <a:rPr lang="th-TH" sz="3600" b="1" dirty="0">
                <a:solidFill>
                  <a:schemeClr val="tx2"/>
                </a:solidFill>
              </a:rPr>
              <a:t>นิเวศแบบบูรณาการสู่การปฏิบัติ    อย่างเป็นรูปธรรม</a:t>
            </a:r>
            <a:endParaRPr lang="en-US" sz="3600" b="1" dirty="0">
              <a:solidFill>
                <a:schemeClr val="tx2"/>
              </a:solidFill>
            </a:endParaRPr>
          </a:p>
          <a:p>
            <a:pPr marL="360363" indent="-360363">
              <a:spcBef>
                <a:spcPts val="600"/>
              </a:spcBef>
            </a:pPr>
            <a:r>
              <a:rPr lang="th-TH" sz="3600" b="1" dirty="0">
                <a:solidFill>
                  <a:schemeClr val="tx2"/>
                </a:solidFill>
              </a:rPr>
              <a:t>๕. </a:t>
            </a:r>
            <a:r>
              <a:rPr lang="th-TH" sz="3600" b="1" dirty="0" smtClean="0">
                <a:solidFill>
                  <a:schemeClr val="tx2"/>
                </a:solidFill>
              </a:rPr>
              <a:t>ร่วม</a:t>
            </a:r>
            <a:r>
              <a:rPr lang="th-TH" sz="3600" b="1" dirty="0">
                <a:solidFill>
                  <a:schemeClr val="tx2"/>
                </a:solidFill>
              </a:rPr>
              <a:t>ติดตามประเมินผลโดยความร่วมมือของ</a:t>
            </a:r>
            <a:r>
              <a:rPr lang="th-TH" sz="3600" b="1" dirty="0" smtClean="0">
                <a:solidFill>
                  <a:schemeClr val="tx2"/>
                </a:solidFill>
              </a:rPr>
              <a:t>ทุกภาค</a:t>
            </a:r>
            <a:r>
              <a:rPr lang="th-TH" sz="3600" b="1" dirty="0">
                <a:solidFill>
                  <a:schemeClr val="tx2"/>
                </a:solidFill>
              </a:rPr>
              <a:t>ส่วน</a:t>
            </a:r>
            <a:endParaRPr lang="en-US" sz="3600" b="1" dirty="0">
              <a:solidFill>
                <a:schemeClr val="tx2"/>
              </a:solidFill>
            </a:endParaRPr>
          </a:p>
          <a:p>
            <a:pPr marL="360363" indent="-360363">
              <a:spcBef>
                <a:spcPts val="600"/>
              </a:spcBef>
            </a:pPr>
            <a:r>
              <a:rPr lang="th-TH" sz="3600" b="1" dirty="0">
                <a:solidFill>
                  <a:schemeClr val="tx2"/>
                </a:solidFill>
              </a:rPr>
              <a:t>๖. </a:t>
            </a:r>
            <a:r>
              <a:rPr lang="th-TH" sz="3600" b="1" dirty="0" smtClean="0">
                <a:solidFill>
                  <a:schemeClr val="tx2"/>
                </a:solidFill>
              </a:rPr>
              <a:t>ร่วม</a:t>
            </a:r>
            <a:r>
              <a:rPr lang="th-TH" sz="3600" b="1" dirty="0">
                <a:solidFill>
                  <a:schemeClr val="tx2"/>
                </a:solidFill>
              </a:rPr>
              <a:t>สนับสนุนและเสนอแนวทางพัฒนากลไกการขับเคลื่อนการบริหารจัดการน้ำเชิงนิเวศแบบบูรณาการ  โดย</a:t>
            </a:r>
            <a:r>
              <a:rPr lang="th-TH" sz="3600" b="1" dirty="0" smtClean="0">
                <a:solidFill>
                  <a:schemeClr val="tx2"/>
                </a:solidFill>
              </a:rPr>
              <a:t>ให้</a:t>
            </a:r>
            <a:br>
              <a:rPr lang="th-TH" sz="3600" b="1" dirty="0" smtClean="0">
                <a:solidFill>
                  <a:schemeClr val="tx2"/>
                </a:solidFill>
              </a:rPr>
            </a:br>
            <a:r>
              <a:rPr lang="th-TH" sz="3600" b="1" dirty="0" smtClean="0">
                <a:solidFill>
                  <a:schemeClr val="tx2"/>
                </a:solidFill>
              </a:rPr>
              <a:t>ผู้</a:t>
            </a:r>
            <a:r>
              <a:rPr lang="th-TH" sz="3600" b="1" dirty="0">
                <a:solidFill>
                  <a:schemeClr val="tx2"/>
                </a:solidFill>
              </a:rPr>
              <a:t>มีส่วนได้ส่วนเสียในระดับพื้นที่เป็นกลไกหลักเพื่อให้ลุ่มน้ำทั้ง  ๓  ลุ่มน้ำ สมดุลและยั่งยืน  เป็นสายน้ำแห่งชีวิตสืบไป</a:t>
            </a:r>
            <a:endParaRPr lang="en-US" sz="3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19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Click="0" advTm="5000">
        <p:push dir="u"/>
      </p:transition>
    </mc:Choice>
    <mc:Fallback>
      <p:transition spd="slow" advClick="0" advTm="5000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742052"/>
            <a:ext cx="8496944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5400" b="1" dirty="0" smtClean="0">
                <a:solidFill>
                  <a:schemeClr val="tx2"/>
                </a:solidFill>
              </a:rPr>
              <a:t>บันทึกข้อตกลงความร่วมมือ  </a:t>
            </a:r>
            <a:r>
              <a:rPr lang="th-TH" sz="3600" b="1" dirty="0" smtClean="0">
                <a:solidFill>
                  <a:schemeClr val="tx2"/>
                </a:solidFill>
              </a:rPr>
              <a:t/>
            </a:r>
            <a:br>
              <a:rPr lang="th-TH" sz="3600" b="1" dirty="0" smtClean="0">
                <a:solidFill>
                  <a:schemeClr val="tx2"/>
                </a:solidFill>
              </a:rPr>
            </a:br>
            <a:r>
              <a:rPr lang="th-TH" sz="3600" b="1" dirty="0" smtClean="0">
                <a:solidFill>
                  <a:schemeClr val="tx2"/>
                </a:solidFill>
              </a:rPr>
              <a:t>(</a:t>
            </a:r>
            <a:r>
              <a:rPr lang="en-US" sz="3600" b="1" dirty="0" smtClean="0">
                <a:solidFill>
                  <a:schemeClr val="tx2"/>
                </a:solidFill>
              </a:rPr>
              <a:t>Memorandum  Of  Understanding  :  MOU</a:t>
            </a:r>
            <a:r>
              <a:rPr lang="th-TH" sz="3600" b="1" dirty="0" smtClean="0">
                <a:solidFill>
                  <a:schemeClr val="tx2"/>
                </a:solidFill>
              </a:rPr>
              <a:t>)</a:t>
            </a:r>
            <a:endParaRPr lang="en-US" sz="3600" dirty="0" smtClean="0">
              <a:solidFill>
                <a:schemeClr val="tx2"/>
              </a:solidFill>
            </a:endParaRPr>
          </a:p>
          <a:p>
            <a:pPr algn="ctr"/>
            <a:endParaRPr lang="th-TH" sz="3600" b="1" dirty="0" smtClean="0">
              <a:solidFill>
                <a:schemeClr val="tx2"/>
              </a:solidFill>
            </a:endParaRPr>
          </a:p>
          <a:p>
            <a:pPr algn="ctr"/>
            <a:r>
              <a:rPr lang="th-TH" sz="3600" b="1" dirty="0" smtClean="0">
                <a:solidFill>
                  <a:schemeClr val="tx2"/>
                </a:solidFill>
              </a:rPr>
              <a:t>เรื่อง  </a:t>
            </a:r>
          </a:p>
          <a:p>
            <a:pPr algn="ctr"/>
            <a:r>
              <a:rPr lang="th-TH" sz="4000" b="1" dirty="0" smtClean="0">
                <a:solidFill>
                  <a:srgbClr val="A05810"/>
                </a:solidFill>
              </a:rPr>
              <a:t>บริหารจัดการน้ำเชิงนิเวศแบบบูรณาการ  ๓  ลุ่มน้ำ </a:t>
            </a:r>
            <a:r>
              <a:rPr lang="th-TH" sz="3600" b="1" dirty="0" smtClean="0">
                <a:solidFill>
                  <a:schemeClr val="tx2"/>
                </a:solidFill>
              </a:rPr>
              <a:t> </a:t>
            </a:r>
            <a:endParaRPr lang="en-US" sz="3600" dirty="0" smtClean="0">
              <a:solidFill>
                <a:schemeClr val="tx2"/>
              </a:solidFill>
            </a:endParaRPr>
          </a:p>
          <a:p>
            <a:pPr algn="ctr"/>
            <a:r>
              <a:rPr lang="th-TH" sz="3600" b="1" dirty="0" smtClean="0">
                <a:solidFill>
                  <a:schemeClr val="tx2"/>
                </a:solidFill>
              </a:rPr>
              <a:t> ลุ่มน้ำสาขาแม่น้ำตรัง  ลุ่มน้ำย่อยคลองท่าดี  และลุ่มน้ำตาปี</a:t>
            </a:r>
            <a:endParaRPr lang="en-US" sz="3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857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Click="0" advTm="5000">
        <p:push dir="u"/>
      </p:transition>
    </mc:Choice>
    <mc:Fallback>
      <p:transition spd="slow" advClick="0" advTm="5000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614293"/>
            <a:ext cx="813690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4000" b="1" dirty="0" smtClean="0">
                <a:solidFill>
                  <a:schemeClr val="tx2"/>
                </a:solidFill>
              </a:rPr>
              <a:t>องค์กรต่างๆ มี</a:t>
            </a:r>
            <a:r>
              <a:rPr lang="th-TH" sz="4000" b="1" dirty="0">
                <a:solidFill>
                  <a:schemeClr val="tx2"/>
                </a:solidFill>
              </a:rPr>
              <a:t>ความเห็นร่วมกันที่จะร่วมบริหารจัดการน้ำเชิงนิเวศแบบบูรณาการทั้ง  ๓  ลุ่มน้ำ  </a:t>
            </a:r>
            <a:r>
              <a:rPr lang="th-TH" sz="4000" b="1" dirty="0" smtClean="0">
                <a:solidFill>
                  <a:schemeClr val="tx2"/>
                </a:solidFill>
              </a:rPr>
              <a:t/>
            </a:r>
            <a:br>
              <a:rPr lang="th-TH" sz="4000" b="1" dirty="0" smtClean="0">
                <a:solidFill>
                  <a:schemeClr val="tx2"/>
                </a:solidFill>
              </a:rPr>
            </a:br>
            <a:r>
              <a:rPr lang="th-TH" sz="4000" b="1" dirty="0" smtClean="0">
                <a:solidFill>
                  <a:schemeClr val="tx2"/>
                </a:solidFill>
              </a:rPr>
              <a:t>คือ    </a:t>
            </a:r>
            <a:r>
              <a:rPr lang="th-TH" sz="4000" b="1" dirty="0">
                <a:solidFill>
                  <a:schemeClr val="tx2"/>
                </a:solidFill>
              </a:rPr>
              <a:t>ลุ่มน้ำสาขาแม่น้ำตรัง  ลุ่มน้ำย่อยคลองท่าดี  และลุ่มน้ำตาปี  ซึ่งเป็นลุ่มน้ำที่มีแหล่งกำเนิดเดียวกัน  คือ  เทือกเขาหลวงนครศรีธรรมราช  เพื่อให้ลุ่ม</a:t>
            </a:r>
            <a:r>
              <a:rPr lang="th-TH" sz="4000" b="1" dirty="0" smtClean="0">
                <a:solidFill>
                  <a:schemeClr val="tx2"/>
                </a:solidFill>
              </a:rPr>
              <a:t>น้ำ</a:t>
            </a:r>
            <a:br>
              <a:rPr lang="th-TH" sz="4000" b="1" dirty="0" smtClean="0">
                <a:solidFill>
                  <a:schemeClr val="tx2"/>
                </a:solidFill>
              </a:rPr>
            </a:br>
            <a:r>
              <a:rPr lang="th-TH" sz="4000" b="1" dirty="0" smtClean="0">
                <a:solidFill>
                  <a:schemeClr val="tx2"/>
                </a:solidFill>
              </a:rPr>
              <a:t>ทั้ง </a:t>
            </a:r>
            <a:r>
              <a:rPr lang="th-TH" sz="4000" b="1" dirty="0">
                <a:solidFill>
                  <a:schemeClr val="tx2"/>
                </a:solidFill>
              </a:rPr>
              <a:t>๓  เป็นลุ่มน้ำที่สมบูรณ์ สามารถหล่อเลี้ยงทุกชีวิตในลุ่มน้ำอย่างยั่งยืนตลอดไป </a:t>
            </a:r>
          </a:p>
        </p:txBody>
      </p:sp>
    </p:spTree>
    <p:extLst>
      <p:ext uri="{BB962C8B-B14F-4D97-AF65-F5344CB8AC3E}">
        <p14:creationId xmlns:p14="http://schemas.microsoft.com/office/powerpoint/2010/main" val="117211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Click="0" advTm="5000">
        <p:push dir="u"/>
      </p:transition>
    </mc:Choice>
    <mc:Fallback>
      <p:transition spd="slow" advClick="0" advTm="5000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339035"/>
            <a:ext cx="856895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b="1" dirty="0">
                <a:solidFill>
                  <a:schemeClr val="tx2"/>
                </a:solidFill>
              </a:rPr>
              <a:t>บันทึกข้อตกลงนี้ทำขึ้น  ณ  หอประชุมวิทยาลัยเทคโนโลยีภาคใต้  (เอส. </a:t>
            </a:r>
            <a:r>
              <a:rPr lang="th-TH" sz="3600" b="1" dirty="0">
                <a:solidFill>
                  <a:schemeClr val="tx2"/>
                </a:solidFill>
              </a:rPr>
              <a:t>เทค)  อำเภอทุ่งสง  จังหวัดนครศรีธรรมราช  เมื่อวันที่  ๒๒  กรกฎาคม  ๒๕๕๗  ระหว่างกระทรวงทรัพยากรธรรมชาติและสิ่งแวดล้อม จังหวัดนครศรีธรรมราช  จังหวัดตรัง จังหวัดสุราษฎร์ธานี นายกองค์การบริหารส่วนจังหวัดนครศรีธรรมราช นายกองค์การ</a:t>
            </a:r>
            <a:r>
              <a:rPr lang="th-TH" sz="3600" b="1" dirty="0" smtClean="0">
                <a:solidFill>
                  <a:schemeClr val="tx2"/>
                </a:solidFill>
              </a:rPr>
              <a:t>บริหารส่วน</a:t>
            </a:r>
            <a:r>
              <a:rPr lang="th-TH" sz="3600" b="1" dirty="0">
                <a:solidFill>
                  <a:schemeClr val="tx2"/>
                </a:solidFill>
              </a:rPr>
              <a:t>จังหวัดตรัง นายกองค์การบริหารส่วนจังหวัดสุราษฎร์ธานี ผู้แทนเครือข่ายภาคประชาคมลุ่มน้ำสาขาแม่น้ำตรัง  ผู้แทนเครือข่ายภาคประชาคมลุ่มน้ำย่อยคลองท่าดี  ผู้แทนเครือข่ายภาคประชาคมลุ่มน้ำตาปี ผู้แทนองค์กร  </a:t>
            </a:r>
            <a:r>
              <a:rPr lang="en-US" sz="3600" b="1" dirty="0">
                <a:solidFill>
                  <a:schemeClr val="tx2"/>
                </a:solidFill>
              </a:rPr>
              <a:t>GIZ</a:t>
            </a:r>
            <a:r>
              <a:rPr lang="th-TH" sz="3600" b="1" dirty="0">
                <a:solidFill>
                  <a:schemeClr val="tx2"/>
                </a:solidFill>
              </a:rPr>
              <a:t>  ผู้แทนองค์กร  </a:t>
            </a:r>
            <a:r>
              <a:rPr lang="en-US" sz="3600" b="1" dirty="0">
                <a:solidFill>
                  <a:schemeClr val="tx2"/>
                </a:solidFill>
              </a:rPr>
              <a:t>IUCN</a:t>
            </a:r>
            <a:r>
              <a:rPr lang="th-TH" sz="3600" b="1" dirty="0">
                <a:solidFill>
                  <a:schemeClr val="tx2"/>
                </a:solidFill>
              </a:rPr>
              <a:t> ผู้แทนมูลนิธิไทยรักษ์ป่า เป็นการเบื้องต้น</a:t>
            </a:r>
          </a:p>
        </p:txBody>
      </p:sp>
    </p:spTree>
    <p:extLst>
      <p:ext uri="{BB962C8B-B14F-4D97-AF65-F5344CB8AC3E}">
        <p14:creationId xmlns:p14="http://schemas.microsoft.com/office/powerpoint/2010/main" val="13396130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Click="0" advTm="5000">
        <p:push dir="u"/>
      </p:transition>
    </mc:Choice>
    <mc:Fallback>
      <p:transition spd="slow" advClick="0" advTm="5000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332656"/>
            <a:ext cx="8352928" cy="6263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th-TH" sz="3600" b="1" dirty="0" smtClean="0">
                <a:solidFill>
                  <a:schemeClr val="tx2"/>
                </a:solidFill>
              </a:rPr>
              <a:t>บันทึก</a:t>
            </a:r>
            <a:r>
              <a:rPr lang="th-TH" sz="3600" b="1" dirty="0">
                <a:solidFill>
                  <a:schemeClr val="tx2"/>
                </a:solidFill>
              </a:rPr>
              <a:t>ข้อตกลงฉบับนี้ </a:t>
            </a:r>
            <a:r>
              <a:rPr lang="th-TH" sz="3600" b="1" dirty="0" smtClean="0">
                <a:solidFill>
                  <a:schemeClr val="tx2"/>
                </a:solidFill>
              </a:rPr>
              <a:t>มี</a:t>
            </a:r>
            <a:r>
              <a:rPr lang="th-TH" sz="3600" b="1" dirty="0">
                <a:solidFill>
                  <a:schemeClr val="tx2"/>
                </a:solidFill>
              </a:rPr>
              <a:t>สาระสำคัญ  ดังนี้</a:t>
            </a:r>
            <a:endParaRPr lang="en-US" sz="3600" b="1" dirty="0">
              <a:solidFill>
                <a:schemeClr val="tx2"/>
              </a:solidFill>
            </a:endParaRPr>
          </a:p>
          <a:p>
            <a:pPr marL="442913" indent="-442913"/>
            <a:r>
              <a:rPr lang="th-TH" sz="3600" b="1" dirty="0">
                <a:solidFill>
                  <a:schemeClr val="tx2"/>
                </a:solidFill>
              </a:rPr>
              <a:t>๑.  </a:t>
            </a:r>
            <a:r>
              <a:rPr lang="th-TH" sz="3600" b="1" dirty="0">
                <a:solidFill>
                  <a:schemeClr val="tx2"/>
                </a:solidFill>
              </a:rPr>
              <a:t>ร่วมกันดูแลรักษาป่าต้นน้ำ ซึ่งเป็นแหล่งกำเนิดของลุ่มน้ำทั้ง ๓ ให้คงความอุดมสมบูรณ์ </a:t>
            </a:r>
            <a:r>
              <a:rPr lang="th-TH" sz="3600" b="1" dirty="0" smtClean="0">
                <a:solidFill>
                  <a:schemeClr val="tx2"/>
                </a:solidFill>
              </a:rPr>
              <a:t>อย่าง</a:t>
            </a:r>
            <a:r>
              <a:rPr lang="th-TH" sz="3600" b="1" dirty="0">
                <a:solidFill>
                  <a:schemeClr val="tx2"/>
                </a:solidFill>
              </a:rPr>
              <a:t>ยั่งยืนตลอดไป</a:t>
            </a:r>
            <a:endParaRPr lang="en-US" sz="3600" b="1" dirty="0">
              <a:solidFill>
                <a:schemeClr val="tx2"/>
              </a:solidFill>
            </a:endParaRPr>
          </a:p>
          <a:p>
            <a:pPr marL="442913" indent="-442913"/>
            <a:r>
              <a:rPr lang="th-TH" sz="3600" b="1" dirty="0">
                <a:solidFill>
                  <a:schemeClr val="tx2"/>
                </a:solidFill>
              </a:rPr>
              <a:t>๒.  </a:t>
            </a:r>
            <a:r>
              <a:rPr lang="th-TH" sz="3600" b="1" dirty="0">
                <a:solidFill>
                  <a:schemeClr val="tx2"/>
                </a:solidFill>
              </a:rPr>
              <a:t>ร่วมกันส่งเสริมการจัดการความรู้ จัดระบบฐานข้อมูล องค์ความรู้ แลกเปลี่ยนเรียนรู้ประสบการณ์  เพื่อสนับสนุนการปฏิบัติงานของท้องถิ่นและชุมชนทั้ง  ๓  </a:t>
            </a:r>
            <a:r>
              <a:rPr lang="th-TH" sz="3600" b="1" dirty="0" smtClean="0">
                <a:solidFill>
                  <a:schemeClr val="tx2"/>
                </a:solidFill>
              </a:rPr>
              <a:t/>
            </a:r>
            <a:br>
              <a:rPr lang="th-TH" sz="3600" b="1" dirty="0" smtClean="0">
                <a:solidFill>
                  <a:schemeClr val="tx2"/>
                </a:solidFill>
              </a:rPr>
            </a:br>
            <a:r>
              <a:rPr lang="th-TH" sz="3600" b="1" dirty="0" smtClean="0">
                <a:solidFill>
                  <a:schemeClr val="tx2"/>
                </a:solidFill>
              </a:rPr>
              <a:t>ลุ่ม</a:t>
            </a:r>
            <a:r>
              <a:rPr lang="th-TH" sz="3600" b="1" dirty="0">
                <a:solidFill>
                  <a:schemeClr val="tx2"/>
                </a:solidFill>
              </a:rPr>
              <a:t>น้ำ ในการบริหารจัดการน้ำเชิงนิเวศแบบบูรณาการ</a:t>
            </a:r>
            <a:endParaRPr lang="en-US" sz="3600" b="1" dirty="0">
              <a:solidFill>
                <a:schemeClr val="tx2"/>
              </a:solidFill>
            </a:endParaRPr>
          </a:p>
          <a:p>
            <a:pPr marL="442913" indent="-442913"/>
            <a:r>
              <a:rPr lang="th-TH" sz="3600" b="1" dirty="0">
                <a:solidFill>
                  <a:schemeClr val="tx2"/>
                </a:solidFill>
              </a:rPr>
              <a:t>๓.  ร่วมกันจัดทำแผนแม่บทและผลักดันกองทุนแทนคุณระบบนิเวศที่มาจากความร่วมมือของผู้มีส่วนได้         ส่วนเสียทุกภาคีภาคส่วนในพื้นที่แต่ละลุ่มน้ำ เพื่อเป็นเครื่องมือในการบริหารจัดการน้ำทั้ง  ๓  ลุ่มน้ำ</a:t>
            </a:r>
            <a:endParaRPr lang="en-US" sz="3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859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Click="0" advTm="5000">
        <p:push dir="u"/>
      </p:transition>
    </mc:Choice>
    <mc:Fallback>
      <p:transition spd="slow" advClick="0" advTm="5000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764704"/>
            <a:ext cx="8748464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>
              <a:spcBef>
                <a:spcPts val="600"/>
              </a:spcBef>
            </a:pPr>
            <a:r>
              <a:rPr lang="th-TH" dirty="0" smtClean="0"/>
              <a:t>๔.  </a:t>
            </a:r>
            <a:r>
              <a:rPr lang="th-TH" sz="3600" b="1" dirty="0">
                <a:solidFill>
                  <a:schemeClr val="tx2"/>
                </a:solidFill>
              </a:rPr>
              <a:t>ร่วมผลักดันการนำแผนและมาตรการบริหารจัดการ</a:t>
            </a:r>
            <a:r>
              <a:rPr lang="th-TH" sz="3600" b="1" dirty="0" smtClean="0">
                <a:solidFill>
                  <a:schemeClr val="tx2"/>
                </a:solidFill>
              </a:rPr>
              <a:t>น้ำ</a:t>
            </a:r>
            <a:br>
              <a:rPr lang="th-TH" sz="3600" b="1" dirty="0" smtClean="0">
                <a:solidFill>
                  <a:schemeClr val="tx2"/>
                </a:solidFill>
              </a:rPr>
            </a:br>
            <a:r>
              <a:rPr lang="th-TH" sz="3600" b="1" dirty="0" smtClean="0">
                <a:solidFill>
                  <a:schemeClr val="tx2"/>
                </a:solidFill>
              </a:rPr>
              <a:t>เชิง</a:t>
            </a:r>
            <a:r>
              <a:rPr lang="th-TH" sz="3600" b="1" dirty="0">
                <a:solidFill>
                  <a:schemeClr val="tx2"/>
                </a:solidFill>
              </a:rPr>
              <a:t>นิเวศแบบบูรณาการสู่การปฏิบัติ    อย่างเป็นรูปธรรม</a:t>
            </a:r>
            <a:endParaRPr lang="en-US" sz="3600" b="1" dirty="0">
              <a:solidFill>
                <a:schemeClr val="tx2"/>
              </a:solidFill>
            </a:endParaRPr>
          </a:p>
          <a:p>
            <a:pPr marL="360363" indent="-360363">
              <a:spcBef>
                <a:spcPts val="600"/>
              </a:spcBef>
            </a:pPr>
            <a:r>
              <a:rPr lang="th-TH" sz="3600" b="1" dirty="0">
                <a:solidFill>
                  <a:schemeClr val="tx2"/>
                </a:solidFill>
              </a:rPr>
              <a:t>๕. </a:t>
            </a:r>
            <a:r>
              <a:rPr lang="th-TH" sz="3600" b="1" dirty="0" smtClean="0">
                <a:solidFill>
                  <a:schemeClr val="tx2"/>
                </a:solidFill>
              </a:rPr>
              <a:t>ร่วม</a:t>
            </a:r>
            <a:r>
              <a:rPr lang="th-TH" sz="3600" b="1" dirty="0">
                <a:solidFill>
                  <a:schemeClr val="tx2"/>
                </a:solidFill>
              </a:rPr>
              <a:t>ติดตามประเมินผลโดยความร่วมมือของ</a:t>
            </a:r>
            <a:r>
              <a:rPr lang="th-TH" sz="3600" b="1" dirty="0" smtClean="0">
                <a:solidFill>
                  <a:schemeClr val="tx2"/>
                </a:solidFill>
              </a:rPr>
              <a:t>ทุกภาค</a:t>
            </a:r>
            <a:r>
              <a:rPr lang="th-TH" sz="3600" b="1" dirty="0">
                <a:solidFill>
                  <a:schemeClr val="tx2"/>
                </a:solidFill>
              </a:rPr>
              <a:t>ส่วน</a:t>
            </a:r>
            <a:endParaRPr lang="en-US" sz="3600" b="1" dirty="0">
              <a:solidFill>
                <a:schemeClr val="tx2"/>
              </a:solidFill>
            </a:endParaRPr>
          </a:p>
          <a:p>
            <a:pPr marL="360363" indent="-360363">
              <a:spcBef>
                <a:spcPts val="600"/>
              </a:spcBef>
            </a:pPr>
            <a:r>
              <a:rPr lang="th-TH" sz="3600" b="1" dirty="0">
                <a:solidFill>
                  <a:schemeClr val="tx2"/>
                </a:solidFill>
              </a:rPr>
              <a:t>๖. </a:t>
            </a:r>
            <a:r>
              <a:rPr lang="th-TH" sz="3600" b="1" dirty="0" smtClean="0">
                <a:solidFill>
                  <a:schemeClr val="tx2"/>
                </a:solidFill>
              </a:rPr>
              <a:t>ร่วม</a:t>
            </a:r>
            <a:r>
              <a:rPr lang="th-TH" sz="3600" b="1" dirty="0">
                <a:solidFill>
                  <a:schemeClr val="tx2"/>
                </a:solidFill>
              </a:rPr>
              <a:t>สนับสนุนและเสนอแนวทางพัฒนากลไกการขับเคลื่อนการบริหารจัดการน้ำเชิงนิเวศแบบบูรณาการ  โดย</a:t>
            </a:r>
            <a:r>
              <a:rPr lang="th-TH" sz="3600" b="1" dirty="0" smtClean="0">
                <a:solidFill>
                  <a:schemeClr val="tx2"/>
                </a:solidFill>
              </a:rPr>
              <a:t>ให้</a:t>
            </a:r>
            <a:br>
              <a:rPr lang="th-TH" sz="3600" b="1" dirty="0" smtClean="0">
                <a:solidFill>
                  <a:schemeClr val="tx2"/>
                </a:solidFill>
              </a:rPr>
            </a:br>
            <a:r>
              <a:rPr lang="th-TH" sz="3600" b="1" dirty="0" smtClean="0">
                <a:solidFill>
                  <a:schemeClr val="tx2"/>
                </a:solidFill>
              </a:rPr>
              <a:t>ผู้</a:t>
            </a:r>
            <a:r>
              <a:rPr lang="th-TH" sz="3600" b="1" dirty="0">
                <a:solidFill>
                  <a:schemeClr val="tx2"/>
                </a:solidFill>
              </a:rPr>
              <a:t>มีส่วนได้ส่วนเสียในระดับพื้นที่เป็นกลไกหลักเพื่อให้ลุ่มน้ำทั้ง  ๓  ลุ่มน้ำ สมดุลและยั่งยืน  เป็นสายน้ำแห่งชีวิตสืบไป</a:t>
            </a:r>
            <a:endParaRPr lang="en-US" sz="3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19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Click="0" advTm="5000">
        <p:push dir="u"/>
      </p:transition>
    </mc:Choice>
    <mc:Fallback>
      <p:transition spd="slow" advClick="0" advTm="5000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742052"/>
            <a:ext cx="8496944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5400" b="1" dirty="0" smtClean="0">
                <a:solidFill>
                  <a:schemeClr val="tx2"/>
                </a:solidFill>
              </a:rPr>
              <a:t>บันทึกข้อตกลงความร่วมมือ  </a:t>
            </a:r>
            <a:r>
              <a:rPr lang="th-TH" sz="3600" b="1" dirty="0" smtClean="0">
                <a:solidFill>
                  <a:schemeClr val="tx2"/>
                </a:solidFill>
              </a:rPr>
              <a:t/>
            </a:r>
            <a:br>
              <a:rPr lang="th-TH" sz="3600" b="1" dirty="0" smtClean="0">
                <a:solidFill>
                  <a:schemeClr val="tx2"/>
                </a:solidFill>
              </a:rPr>
            </a:br>
            <a:r>
              <a:rPr lang="th-TH" sz="3600" b="1" dirty="0" smtClean="0">
                <a:solidFill>
                  <a:schemeClr val="tx2"/>
                </a:solidFill>
              </a:rPr>
              <a:t>(</a:t>
            </a:r>
            <a:r>
              <a:rPr lang="en-US" sz="3600" b="1" dirty="0" smtClean="0">
                <a:solidFill>
                  <a:schemeClr val="tx2"/>
                </a:solidFill>
              </a:rPr>
              <a:t>Memorandum  Of  Understanding  :  MOU</a:t>
            </a:r>
            <a:r>
              <a:rPr lang="th-TH" sz="3600" b="1" dirty="0" smtClean="0">
                <a:solidFill>
                  <a:schemeClr val="tx2"/>
                </a:solidFill>
              </a:rPr>
              <a:t>)</a:t>
            </a:r>
            <a:endParaRPr lang="en-US" sz="3600" dirty="0" smtClean="0">
              <a:solidFill>
                <a:schemeClr val="tx2"/>
              </a:solidFill>
            </a:endParaRPr>
          </a:p>
          <a:p>
            <a:pPr algn="ctr"/>
            <a:endParaRPr lang="th-TH" sz="3600" b="1" dirty="0" smtClean="0">
              <a:solidFill>
                <a:schemeClr val="tx2"/>
              </a:solidFill>
            </a:endParaRPr>
          </a:p>
          <a:p>
            <a:pPr algn="ctr"/>
            <a:r>
              <a:rPr lang="th-TH" sz="3600" b="1" dirty="0" smtClean="0">
                <a:solidFill>
                  <a:schemeClr val="tx2"/>
                </a:solidFill>
              </a:rPr>
              <a:t>เรื่อง  </a:t>
            </a:r>
          </a:p>
          <a:p>
            <a:pPr algn="ctr"/>
            <a:r>
              <a:rPr lang="th-TH" sz="4000" b="1" dirty="0" smtClean="0">
                <a:solidFill>
                  <a:srgbClr val="A05810"/>
                </a:solidFill>
              </a:rPr>
              <a:t>บริหารจัดการน้ำเชิงนิเวศแบบบูรณาการ  ๓  ลุ่มน้ำ </a:t>
            </a:r>
            <a:r>
              <a:rPr lang="th-TH" sz="3600" b="1" dirty="0" smtClean="0">
                <a:solidFill>
                  <a:schemeClr val="tx2"/>
                </a:solidFill>
              </a:rPr>
              <a:t> </a:t>
            </a:r>
            <a:endParaRPr lang="en-US" sz="3600" dirty="0" smtClean="0">
              <a:solidFill>
                <a:schemeClr val="tx2"/>
              </a:solidFill>
            </a:endParaRPr>
          </a:p>
          <a:p>
            <a:pPr algn="ctr"/>
            <a:r>
              <a:rPr lang="th-TH" sz="3600" b="1" dirty="0" smtClean="0">
                <a:solidFill>
                  <a:schemeClr val="tx2"/>
                </a:solidFill>
              </a:rPr>
              <a:t> ลุ่มน้ำสาขาแม่น้ำตรัง  ลุ่มน้ำย่อยคลองท่าดี  และลุ่มน้ำตาปี</a:t>
            </a:r>
            <a:endParaRPr lang="en-US" sz="3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857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Click="0" advTm="5000">
        <p:push dir="u"/>
      </p:transition>
    </mc:Choice>
    <mc:Fallback>
      <p:transition spd="slow" advClick="0" advTm="5000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614293"/>
            <a:ext cx="813690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4000" b="1" dirty="0" smtClean="0">
                <a:solidFill>
                  <a:schemeClr val="tx2"/>
                </a:solidFill>
              </a:rPr>
              <a:t>องค์กรต่างๆ มี</a:t>
            </a:r>
            <a:r>
              <a:rPr lang="th-TH" sz="4000" b="1" dirty="0">
                <a:solidFill>
                  <a:schemeClr val="tx2"/>
                </a:solidFill>
              </a:rPr>
              <a:t>ความเห็นร่วมกันที่จะร่วมบริหารจัดการน้ำเชิงนิเวศแบบบูรณาการทั้ง  ๓  ลุ่มน้ำ  </a:t>
            </a:r>
            <a:r>
              <a:rPr lang="th-TH" sz="4000" b="1" dirty="0" smtClean="0">
                <a:solidFill>
                  <a:schemeClr val="tx2"/>
                </a:solidFill>
              </a:rPr>
              <a:t/>
            </a:r>
            <a:br>
              <a:rPr lang="th-TH" sz="4000" b="1" dirty="0" smtClean="0">
                <a:solidFill>
                  <a:schemeClr val="tx2"/>
                </a:solidFill>
              </a:rPr>
            </a:br>
            <a:r>
              <a:rPr lang="th-TH" sz="4000" b="1" dirty="0" smtClean="0">
                <a:solidFill>
                  <a:schemeClr val="tx2"/>
                </a:solidFill>
              </a:rPr>
              <a:t>คือ    </a:t>
            </a:r>
            <a:r>
              <a:rPr lang="th-TH" sz="4000" b="1" dirty="0">
                <a:solidFill>
                  <a:schemeClr val="tx2"/>
                </a:solidFill>
              </a:rPr>
              <a:t>ลุ่มน้ำสาขาแม่น้ำตรัง  ลุ่มน้ำย่อยคลองท่าดี  และลุ่มน้ำตาปี  ซึ่งเป็นลุ่มน้ำที่มีแหล่งกำเนิดเดียวกัน  คือ  เทือกเขาหลวงนครศรีธรรมราช  เพื่อให้ลุ่ม</a:t>
            </a:r>
            <a:r>
              <a:rPr lang="th-TH" sz="4000" b="1" dirty="0" smtClean="0">
                <a:solidFill>
                  <a:schemeClr val="tx2"/>
                </a:solidFill>
              </a:rPr>
              <a:t>น้ำ</a:t>
            </a:r>
            <a:br>
              <a:rPr lang="th-TH" sz="4000" b="1" dirty="0" smtClean="0">
                <a:solidFill>
                  <a:schemeClr val="tx2"/>
                </a:solidFill>
              </a:rPr>
            </a:br>
            <a:r>
              <a:rPr lang="th-TH" sz="4000" b="1" dirty="0" smtClean="0">
                <a:solidFill>
                  <a:schemeClr val="tx2"/>
                </a:solidFill>
              </a:rPr>
              <a:t>ทั้ง </a:t>
            </a:r>
            <a:r>
              <a:rPr lang="th-TH" sz="4000" b="1" dirty="0">
                <a:solidFill>
                  <a:schemeClr val="tx2"/>
                </a:solidFill>
              </a:rPr>
              <a:t>๓  เป็นลุ่มน้ำที่สมบูรณ์ สามารถหล่อเลี้ยงทุกชีวิตในลุ่มน้ำอย่างยั่งยืนตลอดไป </a:t>
            </a:r>
          </a:p>
        </p:txBody>
      </p:sp>
    </p:spTree>
    <p:extLst>
      <p:ext uri="{BB962C8B-B14F-4D97-AF65-F5344CB8AC3E}">
        <p14:creationId xmlns:p14="http://schemas.microsoft.com/office/powerpoint/2010/main" val="117211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Click="0" advTm="5000">
        <p:push dir="u"/>
      </p:transition>
    </mc:Choice>
    <mc:Fallback>
      <p:transition spd="slow" advClick="0" advTm="5000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339035"/>
            <a:ext cx="856895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b="1" dirty="0">
                <a:solidFill>
                  <a:schemeClr val="tx2"/>
                </a:solidFill>
              </a:rPr>
              <a:t>บันทึกข้อตกลงนี้ทำขึ้น  ณ  หอประชุมวิทยาลัยเทคโนโลยีภาคใต้  (เอส. </a:t>
            </a:r>
            <a:r>
              <a:rPr lang="th-TH" sz="3600" b="1" dirty="0">
                <a:solidFill>
                  <a:schemeClr val="tx2"/>
                </a:solidFill>
              </a:rPr>
              <a:t>เทค)  อำเภอทุ่งสง  จังหวัดนครศรีธรรมราช  เมื่อวันที่  ๒๒  กรกฎาคม  ๒๕๕๗  ระหว่างกระทรวงทรัพยากรธรรมชาติและสิ่งแวดล้อม จังหวัดนครศรีธรรมราช  จังหวัดตรัง จังหวัดสุราษฎร์ธานี นายกองค์การบริหารส่วนจังหวัดนครศรีธรรมราช นายกองค์การ</a:t>
            </a:r>
            <a:r>
              <a:rPr lang="th-TH" sz="3600" b="1" dirty="0" smtClean="0">
                <a:solidFill>
                  <a:schemeClr val="tx2"/>
                </a:solidFill>
              </a:rPr>
              <a:t>บริหารส่วน</a:t>
            </a:r>
            <a:r>
              <a:rPr lang="th-TH" sz="3600" b="1" dirty="0">
                <a:solidFill>
                  <a:schemeClr val="tx2"/>
                </a:solidFill>
              </a:rPr>
              <a:t>จังหวัดตรัง นายกองค์การบริหารส่วนจังหวัดสุราษฎร์ธานี ผู้แทนเครือข่ายภาคประชาคมลุ่มน้ำสาขาแม่น้ำตรัง  ผู้แทนเครือข่ายภาคประชาคมลุ่มน้ำย่อยคลองท่าดี  ผู้แทนเครือข่ายภาคประชาคมลุ่มน้ำตาปี ผู้แทนองค์กร  </a:t>
            </a:r>
            <a:r>
              <a:rPr lang="en-US" sz="3600" b="1" dirty="0">
                <a:solidFill>
                  <a:schemeClr val="tx2"/>
                </a:solidFill>
              </a:rPr>
              <a:t>GIZ</a:t>
            </a:r>
            <a:r>
              <a:rPr lang="th-TH" sz="3600" b="1" dirty="0">
                <a:solidFill>
                  <a:schemeClr val="tx2"/>
                </a:solidFill>
              </a:rPr>
              <a:t>  ผู้แทนองค์กร  </a:t>
            </a:r>
            <a:r>
              <a:rPr lang="en-US" sz="3600" b="1" dirty="0">
                <a:solidFill>
                  <a:schemeClr val="tx2"/>
                </a:solidFill>
              </a:rPr>
              <a:t>IUCN</a:t>
            </a:r>
            <a:r>
              <a:rPr lang="th-TH" sz="3600" b="1" dirty="0">
                <a:solidFill>
                  <a:schemeClr val="tx2"/>
                </a:solidFill>
              </a:rPr>
              <a:t> ผู้แทนมูลนิธิไทยรักษ์ป่า เป็นการเบื้องต้น</a:t>
            </a:r>
          </a:p>
        </p:txBody>
      </p:sp>
    </p:spTree>
    <p:extLst>
      <p:ext uri="{BB962C8B-B14F-4D97-AF65-F5344CB8AC3E}">
        <p14:creationId xmlns:p14="http://schemas.microsoft.com/office/powerpoint/2010/main" val="13396130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Click="0" advTm="5000">
        <p:push dir="u"/>
      </p:transition>
    </mc:Choice>
    <mc:Fallback>
      <p:transition spd="slow" advClick="0" advTm="5000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332656"/>
            <a:ext cx="8352928" cy="6263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th-TH" sz="3600" b="1" dirty="0" smtClean="0">
                <a:solidFill>
                  <a:schemeClr val="tx2"/>
                </a:solidFill>
              </a:rPr>
              <a:t>บันทึก</a:t>
            </a:r>
            <a:r>
              <a:rPr lang="th-TH" sz="3600" b="1" dirty="0">
                <a:solidFill>
                  <a:schemeClr val="tx2"/>
                </a:solidFill>
              </a:rPr>
              <a:t>ข้อตกลงฉบับนี้ </a:t>
            </a:r>
            <a:r>
              <a:rPr lang="th-TH" sz="3600" b="1" dirty="0" smtClean="0">
                <a:solidFill>
                  <a:schemeClr val="tx2"/>
                </a:solidFill>
              </a:rPr>
              <a:t>มี</a:t>
            </a:r>
            <a:r>
              <a:rPr lang="th-TH" sz="3600" b="1" dirty="0">
                <a:solidFill>
                  <a:schemeClr val="tx2"/>
                </a:solidFill>
              </a:rPr>
              <a:t>สาระสำคัญ  ดังนี้</a:t>
            </a:r>
            <a:endParaRPr lang="en-US" sz="3600" b="1" dirty="0">
              <a:solidFill>
                <a:schemeClr val="tx2"/>
              </a:solidFill>
            </a:endParaRPr>
          </a:p>
          <a:p>
            <a:pPr marL="442913" indent="-442913"/>
            <a:r>
              <a:rPr lang="th-TH" sz="3600" b="1" dirty="0">
                <a:solidFill>
                  <a:schemeClr val="tx2"/>
                </a:solidFill>
              </a:rPr>
              <a:t>๑.  </a:t>
            </a:r>
            <a:r>
              <a:rPr lang="th-TH" sz="3600" b="1" dirty="0">
                <a:solidFill>
                  <a:schemeClr val="tx2"/>
                </a:solidFill>
              </a:rPr>
              <a:t>ร่วมกันดูแลรักษาป่าต้นน้ำ ซึ่งเป็นแหล่งกำเนิดของลุ่มน้ำทั้ง ๓ ให้คงความอุดมสมบูรณ์ </a:t>
            </a:r>
            <a:r>
              <a:rPr lang="th-TH" sz="3600" b="1" dirty="0" smtClean="0">
                <a:solidFill>
                  <a:schemeClr val="tx2"/>
                </a:solidFill>
              </a:rPr>
              <a:t>อย่าง</a:t>
            </a:r>
            <a:r>
              <a:rPr lang="th-TH" sz="3600" b="1" dirty="0">
                <a:solidFill>
                  <a:schemeClr val="tx2"/>
                </a:solidFill>
              </a:rPr>
              <a:t>ยั่งยืนตลอดไป</a:t>
            </a:r>
            <a:endParaRPr lang="en-US" sz="3600" b="1" dirty="0">
              <a:solidFill>
                <a:schemeClr val="tx2"/>
              </a:solidFill>
            </a:endParaRPr>
          </a:p>
          <a:p>
            <a:pPr marL="442913" indent="-442913"/>
            <a:r>
              <a:rPr lang="th-TH" sz="3600" b="1" dirty="0">
                <a:solidFill>
                  <a:schemeClr val="tx2"/>
                </a:solidFill>
              </a:rPr>
              <a:t>๒.  </a:t>
            </a:r>
            <a:r>
              <a:rPr lang="th-TH" sz="3600" b="1" dirty="0">
                <a:solidFill>
                  <a:schemeClr val="tx2"/>
                </a:solidFill>
              </a:rPr>
              <a:t>ร่วมกันส่งเสริมการจัดการความรู้ จัดระบบฐานข้อมูล องค์ความรู้ แลกเปลี่ยนเรียนรู้ประสบการณ์  เพื่อสนับสนุนการปฏิบัติงานของท้องถิ่นและชุมชนทั้ง  ๓  </a:t>
            </a:r>
            <a:r>
              <a:rPr lang="th-TH" sz="3600" b="1" dirty="0" smtClean="0">
                <a:solidFill>
                  <a:schemeClr val="tx2"/>
                </a:solidFill>
              </a:rPr>
              <a:t/>
            </a:r>
            <a:br>
              <a:rPr lang="th-TH" sz="3600" b="1" dirty="0" smtClean="0">
                <a:solidFill>
                  <a:schemeClr val="tx2"/>
                </a:solidFill>
              </a:rPr>
            </a:br>
            <a:r>
              <a:rPr lang="th-TH" sz="3600" b="1" dirty="0" smtClean="0">
                <a:solidFill>
                  <a:schemeClr val="tx2"/>
                </a:solidFill>
              </a:rPr>
              <a:t>ลุ่ม</a:t>
            </a:r>
            <a:r>
              <a:rPr lang="th-TH" sz="3600" b="1" dirty="0">
                <a:solidFill>
                  <a:schemeClr val="tx2"/>
                </a:solidFill>
              </a:rPr>
              <a:t>น้ำ ในการบริหารจัดการน้ำเชิงนิเวศแบบบูรณาการ</a:t>
            </a:r>
            <a:endParaRPr lang="en-US" sz="3600" b="1" dirty="0">
              <a:solidFill>
                <a:schemeClr val="tx2"/>
              </a:solidFill>
            </a:endParaRPr>
          </a:p>
          <a:p>
            <a:pPr marL="442913" indent="-442913"/>
            <a:r>
              <a:rPr lang="th-TH" sz="3600" b="1" dirty="0">
                <a:solidFill>
                  <a:schemeClr val="tx2"/>
                </a:solidFill>
              </a:rPr>
              <a:t>๓.  ร่วมกันจัดทำแผนแม่บทและผลักดันกองทุนแทนคุณระบบนิเวศที่มาจากความร่วมมือของผู้มีส่วนได้         ส่วนเสียทุกภาคีภาคส่วนในพื้นที่แต่ละลุ่มน้ำ เพื่อเป็นเครื่องมือในการบริหารจัดการน้ำทั้ง  ๓  ลุ่มน้ำ</a:t>
            </a:r>
            <a:endParaRPr lang="en-US" sz="3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859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Click="0" advTm="5000">
        <p:push dir="u"/>
      </p:transition>
    </mc:Choice>
    <mc:Fallback>
      <p:transition spd="slow" advClick="0" advTm="5000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614293"/>
            <a:ext cx="813690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4000" b="1" dirty="0" smtClean="0">
                <a:solidFill>
                  <a:schemeClr val="tx2"/>
                </a:solidFill>
              </a:rPr>
              <a:t>องค์กรต่างๆ มี</a:t>
            </a:r>
            <a:r>
              <a:rPr lang="th-TH" sz="4000" b="1" dirty="0">
                <a:solidFill>
                  <a:schemeClr val="tx2"/>
                </a:solidFill>
              </a:rPr>
              <a:t>ความเห็นร่วมกันที่จะร่วมบริหารจัดการน้ำเชิงนิเวศแบบบูรณาการทั้ง  ๓  ลุ่มน้ำ  </a:t>
            </a:r>
            <a:r>
              <a:rPr lang="th-TH" sz="4000" b="1" dirty="0" smtClean="0">
                <a:solidFill>
                  <a:schemeClr val="tx2"/>
                </a:solidFill>
              </a:rPr>
              <a:t/>
            </a:r>
            <a:br>
              <a:rPr lang="th-TH" sz="4000" b="1" dirty="0" smtClean="0">
                <a:solidFill>
                  <a:schemeClr val="tx2"/>
                </a:solidFill>
              </a:rPr>
            </a:br>
            <a:r>
              <a:rPr lang="th-TH" sz="4000" b="1" dirty="0" smtClean="0">
                <a:solidFill>
                  <a:schemeClr val="tx2"/>
                </a:solidFill>
              </a:rPr>
              <a:t>คือ    </a:t>
            </a:r>
            <a:r>
              <a:rPr lang="th-TH" sz="4000" b="1" dirty="0">
                <a:solidFill>
                  <a:schemeClr val="tx2"/>
                </a:solidFill>
              </a:rPr>
              <a:t>ลุ่มน้ำสาขาแม่น้ำตรัง  ลุ่มน้ำย่อยคลองท่าดี  และลุ่มน้ำตาปี  ซึ่งเป็นลุ่มน้ำที่มีแหล่งกำเนิดเดียวกัน  คือ  เทือกเขาหลวงนครศรีธรรมราช  เพื่อให้ลุ่ม</a:t>
            </a:r>
            <a:r>
              <a:rPr lang="th-TH" sz="4000" b="1" dirty="0" smtClean="0">
                <a:solidFill>
                  <a:schemeClr val="tx2"/>
                </a:solidFill>
              </a:rPr>
              <a:t>น้ำ</a:t>
            </a:r>
            <a:br>
              <a:rPr lang="th-TH" sz="4000" b="1" dirty="0" smtClean="0">
                <a:solidFill>
                  <a:schemeClr val="tx2"/>
                </a:solidFill>
              </a:rPr>
            </a:br>
            <a:r>
              <a:rPr lang="th-TH" sz="4000" b="1" dirty="0" smtClean="0">
                <a:solidFill>
                  <a:schemeClr val="tx2"/>
                </a:solidFill>
              </a:rPr>
              <a:t>ทั้ง </a:t>
            </a:r>
            <a:r>
              <a:rPr lang="th-TH" sz="4000" b="1" dirty="0">
                <a:solidFill>
                  <a:schemeClr val="tx2"/>
                </a:solidFill>
              </a:rPr>
              <a:t>๓  เป็นลุ่มน้ำที่สมบูรณ์ สามารถหล่อเลี้ยงทุกชีวิตในลุ่มน้ำอย่างยั่งยืนตลอดไป </a:t>
            </a:r>
          </a:p>
        </p:txBody>
      </p:sp>
    </p:spTree>
    <p:extLst>
      <p:ext uri="{BB962C8B-B14F-4D97-AF65-F5344CB8AC3E}">
        <p14:creationId xmlns:p14="http://schemas.microsoft.com/office/powerpoint/2010/main" val="2043255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Click="0" advTm="5000">
        <p:push dir="u"/>
      </p:transition>
    </mc:Choice>
    <mc:Fallback>
      <p:transition spd="slow" advClick="0" advTm="5000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764704"/>
            <a:ext cx="8748464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>
              <a:spcBef>
                <a:spcPts val="600"/>
              </a:spcBef>
            </a:pPr>
            <a:r>
              <a:rPr lang="th-TH" dirty="0" smtClean="0"/>
              <a:t>๔.  </a:t>
            </a:r>
            <a:r>
              <a:rPr lang="th-TH" sz="3600" b="1" dirty="0">
                <a:solidFill>
                  <a:schemeClr val="tx2"/>
                </a:solidFill>
              </a:rPr>
              <a:t>ร่วมผลักดันการนำแผนและมาตรการบริหารจัดการ</a:t>
            </a:r>
            <a:r>
              <a:rPr lang="th-TH" sz="3600" b="1" dirty="0" smtClean="0">
                <a:solidFill>
                  <a:schemeClr val="tx2"/>
                </a:solidFill>
              </a:rPr>
              <a:t>น้ำ</a:t>
            </a:r>
            <a:br>
              <a:rPr lang="th-TH" sz="3600" b="1" dirty="0" smtClean="0">
                <a:solidFill>
                  <a:schemeClr val="tx2"/>
                </a:solidFill>
              </a:rPr>
            </a:br>
            <a:r>
              <a:rPr lang="th-TH" sz="3600" b="1" dirty="0" smtClean="0">
                <a:solidFill>
                  <a:schemeClr val="tx2"/>
                </a:solidFill>
              </a:rPr>
              <a:t>เชิง</a:t>
            </a:r>
            <a:r>
              <a:rPr lang="th-TH" sz="3600" b="1" dirty="0">
                <a:solidFill>
                  <a:schemeClr val="tx2"/>
                </a:solidFill>
              </a:rPr>
              <a:t>นิเวศแบบบูรณาการสู่การปฏิบัติ    อย่างเป็นรูปธรรม</a:t>
            </a:r>
            <a:endParaRPr lang="en-US" sz="3600" b="1" dirty="0">
              <a:solidFill>
                <a:schemeClr val="tx2"/>
              </a:solidFill>
            </a:endParaRPr>
          </a:p>
          <a:p>
            <a:pPr marL="360363" indent="-360363">
              <a:spcBef>
                <a:spcPts val="600"/>
              </a:spcBef>
            </a:pPr>
            <a:r>
              <a:rPr lang="th-TH" sz="3600" b="1" dirty="0">
                <a:solidFill>
                  <a:schemeClr val="tx2"/>
                </a:solidFill>
              </a:rPr>
              <a:t>๕. </a:t>
            </a:r>
            <a:r>
              <a:rPr lang="th-TH" sz="3600" b="1" dirty="0" smtClean="0">
                <a:solidFill>
                  <a:schemeClr val="tx2"/>
                </a:solidFill>
              </a:rPr>
              <a:t>ร่วม</a:t>
            </a:r>
            <a:r>
              <a:rPr lang="th-TH" sz="3600" b="1" dirty="0">
                <a:solidFill>
                  <a:schemeClr val="tx2"/>
                </a:solidFill>
              </a:rPr>
              <a:t>ติดตามประเมินผลโดยความร่วมมือของ</a:t>
            </a:r>
            <a:r>
              <a:rPr lang="th-TH" sz="3600" b="1" dirty="0" smtClean="0">
                <a:solidFill>
                  <a:schemeClr val="tx2"/>
                </a:solidFill>
              </a:rPr>
              <a:t>ทุกภาค</a:t>
            </a:r>
            <a:r>
              <a:rPr lang="th-TH" sz="3600" b="1" dirty="0">
                <a:solidFill>
                  <a:schemeClr val="tx2"/>
                </a:solidFill>
              </a:rPr>
              <a:t>ส่วน</a:t>
            </a:r>
            <a:endParaRPr lang="en-US" sz="3600" b="1" dirty="0">
              <a:solidFill>
                <a:schemeClr val="tx2"/>
              </a:solidFill>
            </a:endParaRPr>
          </a:p>
          <a:p>
            <a:pPr marL="360363" indent="-360363">
              <a:spcBef>
                <a:spcPts val="600"/>
              </a:spcBef>
            </a:pPr>
            <a:r>
              <a:rPr lang="th-TH" sz="3600" b="1" dirty="0">
                <a:solidFill>
                  <a:schemeClr val="tx2"/>
                </a:solidFill>
              </a:rPr>
              <a:t>๖. </a:t>
            </a:r>
            <a:r>
              <a:rPr lang="th-TH" sz="3600" b="1" dirty="0" smtClean="0">
                <a:solidFill>
                  <a:schemeClr val="tx2"/>
                </a:solidFill>
              </a:rPr>
              <a:t>ร่วม</a:t>
            </a:r>
            <a:r>
              <a:rPr lang="th-TH" sz="3600" b="1" dirty="0">
                <a:solidFill>
                  <a:schemeClr val="tx2"/>
                </a:solidFill>
              </a:rPr>
              <a:t>สนับสนุนและเสนอแนวทางพัฒนากลไกการขับเคลื่อนการบริหารจัดการน้ำเชิงนิเวศแบบบูรณาการ  โดย</a:t>
            </a:r>
            <a:r>
              <a:rPr lang="th-TH" sz="3600" b="1" dirty="0" smtClean="0">
                <a:solidFill>
                  <a:schemeClr val="tx2"/>
                </a:solidFill>
              </a:rPr>
              <a:t>ให้</a:t>
            </a:r>
            <a:br>
              <a:rPr lang="th-TH" sz="3600" b="1" dirty="0" smtClean="0">
                <a:solidFill>
                  <a:schemeClr val="tx2"/>
                </a:solidFill>
              </a:rPr>
            </a:br>
            <a:r>
              <a:rPr lang="th-TH" sz="3600" b="1" dirty="0" smtClean="0">
                <a:solidFill>
                  <a:schemeClr val="tx2"/>
                </a:solidFill>
              </a:rPr>
              <a:t>ผู้</a:t>
            </a:r>
            <a:r>
              <a:rPr lang="th-TH" sz="3600" b="1" dirty="0">
                <a:solidFill>
                  <a:schemeClr val="tx2"/>
                </a:solidFill>
              </a:rPr>
              <a:t>มีส่วนได้ส่วนเสียในระดับพื้นที่เป็นกลไกหลักเพื่อให้ลุ่มน้ำทั้ง  ๓  ลุ่มน้ำ สมดุลและยั่งยืน  เป็นสายน้ำแห่งชีวิตสืบไป</a:t>
            </a:r>
            <a:endParaRPr lang="en-US" sz="3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19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Click="0" advTm="5000">
        <p:push dir="u"/>
      </p:transition>
    </mc:Choice>
    <mc:Fallback>
      <p:transition spd="slow" advClick="0" advTm="5000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742052"/>
            <a:ext cx="8496944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5400" b="1" dirty="0" smtClean="0">
                <a:solidFill>
                  <a:schemeClr val="tx2"/>
                </a:solidFill>
              </a:rPr>
              <a:t>บันทึกข้อตกลงความร่วมมือ  </a:t>
            </a:r>
            <a:r>
              <a:rPr lang="th-TH" sz="3600" b="1" dirty="0" smtClean="0">
                <a:solidFill>
                  <a:schemeClr val="tx2"/>
                </a:solidFill>
              </a:rPr>
              <a:t/>
            </a:r>
            <a:br>
              <a:rPr lang="th-TH" sz="3600" b="1" dirty="0" smtClean="0">
                <a:solidFill>
                  <a:schemeClr val="tx2"/>
                </a:solidFill>
              </a:rPr>
            </a:br>
            <a:r>
              <a:rPr lang="th-TH" sz="3600" b="1" dirty="0" smtClean="0">
                <a:solidFill>
                  <a:schemeClr val="tx2"/>
                </a:solidFill>
              </a:rPr>
              <a:t>(</a:t>
            </a:r>
            <a:r>
              <a:rPr lang="en-US" sz="3600" b="1" dirty="0" smtClean="0">
                <a:solidFill>
                  <a:schemeClr val="tx2"/>
                </a:solidFill>
              </a:rPr>
              <a:t>Memorandum  Of  Understanding  :  MOU</a:t>
            </a:r>
            <a:r>
              <a:rPr lang="th-TH" sz="3600" b="1" dirty="0" smtClean="0">
                <a:solidFill>
                  <a:schemeClr val="tx2"/>
                </a:solidFill>
              </a:rPr>
              <a:t>)</a:t>
            </a:r>
            <a:endParaRPr lang="en-US" sz="3600" dirty="0" smtClean="0">
              <a:solidFill>
                <a:schemeClr val="tx2"/>
              </a:solidFill>
            </a:endParaRPr>
          </a:p>
          <a:p>
            <a:pPr algn="ctr"/>
            <a:endParaRPr lang="th-TH" sz="3600" b="1" dirty="0" smtClean="0">
              <a:solidFill>
                <a:schemeClr val="tx2"/>
              </a:solidFill>
            </a:endParaRPr>
          </a:p>
          <a:p>
            <a:pPr algn="ctr"/>
            <a:r>
              <a:rPr lang="th-TH" sz="3600" b="1" dirty="0" smtClean="0">
                <a:solidFill>
                  <a:schemeClr val="tx2"/>
                </a:solidFill>
              </a:rPr>
              <a:t>เรื่อง  </a:t>
            </a:r>
          </a:p>
          <a:p>
            <a:pPr algn="ctr"/>
            <a:r>
              <a:rPr lang="th-TH" sz="4000" b="1" dirty="0" smtClean="0">
                <a:solidFill>
                  <a:srgbClr val="A05810"/>
                </a:solidFill>
              </a:rPr>
              <a:t>บริหารจัดการน้ำเชิงนิเวศแบบบูรณาการ  ๓  ลุ่มน้ำ </a:t>
            </a:r>
            <a:r>
              <a:rPr lang="th-TH" sz="3600" b="1" dirty="0" smtClean="0">
                <a:solidFill>
                  <a:schemeClr val="tx2"/>
                </a:solidFill>
              </a:rPr>
              <a:t> </a:t>
            </a:r>
            <a:endParaRPr lang="en-US" sz="3600" dirty="0" smtClean="0">
              <a:solidFill>
                <a:schemeClr val="tx2"/>
              </a:solidFill>
            </a:endParaRPr>
          </a:p>
          <a:p>
            <a:pPr algn="ctr"/>
            <a:r>
              <a:rPr lang="th-TH" sz="3600" b="1" dirty="0" smtClean="0">
                <a:solidFill>
                  <a:schemeClr val="tx2"/>
                </a:solidFill>
              </a:rPr>
              <a:t> ลุ่มน้ำสาขาแม่น้ำตรัง  ลุ่มน้ำย่อยคลองท่าดี  และลุ่มน้ำตาปี</a:t>
            </a:r>
            <a:endParaRPr lang="en-US" sz="3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857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Click="0" advTm="5000">
        <p:push dir="u"/>
      </p:transition>
    </mc:Choice>
    <mc:Fallback>
      <p:transition spd="slow" advClick="0" advTm="5000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614293"/>
            <a:ext cx="813690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4000" b="1" dirty="0" smtClean="0">
                <a:solidFill>
                  <a:schemeClr val="tx2"/>
                </a:solidFill>
              </a:rPr>
              <a:t>องค์กรต่างๆ มี</a:t>
            </a:r>
            <a:r>
              <a:rPr lang="th-TH" sz="4000" b="1" dirty="0">
                <a:solidFill>
                  <a:schemeClr val="tx2"/>
                </a:solidFill>
              </a:rPr>
              <a:t>ความเห็นร่วมกันที่จะร่วมบริหารจัดการน้ำเชิงนิเวศแบบบูรณาการทั้ง  ๓  ลุ่มน้ำ  </a:t>
            </a:r>
            <a:r>
              <a:rPr lang="th-TH" sz="4000" b="1" dirty="0" smtClean="0">
                <a:solidFill>
                  <a:schemeClr val="tx2"/>
                </a:solidFill>
              </a:rPr>
              <a:t/>
            </a:r>
            <a:br>
              <a:rPr lang="th-TH" sz="4000" b="1" dirty="0" smtClean="0">
                <a:solidFill>
                  <a:schemeClr val="tx2"/>
                </a:solidFill>
              </a:rPr>
            </a:br>
            <a:r>
              <a:rPr lang="th-TH" sz="4000" b="1" dirty="0" smtClean="0">
                <a:solidFill>
                  <a:schemeClr val="tx2"/>
                </a:solidFill>
              </a:rPr>
              <a:t>คือ    </a:t>
            </a:r>
            <a:r>
              <a:rPr lang="th-TH" sz="4000" b="1" dirty="0">
                <a:solidFill>
                  <a:schemeClr val="tx2"/>
                </a:solidFill>
              </a:rPr>
              <a:t>ลุ่มน้ำสาขาแม่น้ำตรัง  ลุ่มน้ำย่อยคลองท่าดี  และลุ่มน้ำตาปี  ซึ่งเป็นลุ่มน้ำที่มีแหล่งกำเนิดเดียวกัน  คือ  เทือกเขาหลวงนครศรีธรรมราช  เพื่อให้ลุ่ม</a:t>
            </a:r>
            <a:r>
              <a:rPr lang="th-TH" sz="4000" b="1" dirty="0" smtClean="0">
                <a:solidFill>
                  <a:schemeClr val="tx2"/>
                </a:solidFill>
              </a:rPr>
              <a:t>น้ำ</a:t>
            </a:r>
            <a:br>
              <a:rPr lang="th-TH" sz="4000" b="1" dirty="0" smtClean="0">
                <a:solidFill>
                  <a:schemeClr val="tx2"/>
                </a:solidFill>
              </a:rPr>
            </a:br>
            <a:r>
              <a:rPr lang="th-TH" sz="4000" b="1" dirty="0" smtClean="0">
                <a:solidFill>
                  <a:schemeClr val="tx2"/>
                </a:solidFill>
              </a:rPr>
              <a:t>ทั้ง </a:t>
            </a:r>
            <a:r>
              <a:rPr lang="th-TH" sz="4000" b="1" dirty="0">
                <a:solidFill>
                  <a:schemeClr val="tx2"/>
                </a:solidFill>
              </a:rPr>
              <a:t>๓  เป็นลุ่มน้ำที่สมบูรณ์ สามารถหล่อเลี้ยงทุกชีวิตในลุ่มน้ำอย่างยั่งยืนตลอดไป </a:t>
            </a:r>
          </a:p>
        </p:txBody>
      </p:sp>
    </p:spTree>
    <p:extLst>
      <p:ext uri="{BB962C8B-B14F-4D97-AF65-F5344CB8AC3E}">
        <p14:creationId xmlns:p14="http://schemas.microsoft.com/office/powerpoint/2010/main" val="117211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Click="0" advTm="5000">
        <p:push dir="u"/>
      </p:transition>
    </mc:Choice>
    <mc:Fallback>
      <p:transition spd="slow" advClick="0" advTm="5000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339035"/>
            <a:ext cx="856895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b="1" dirty="0">
                <a:solidFill>
                  <a:schemeClr val="tx2"/>
                </a:solidFill>
              </a:rPr>
              <a:t>บันทึกข้อตกลงนี้ทำขึ้น  ณ  หอประชุมวิทยาลัยเทคโนโลยีภาคใต้  (เอส. </a:t>
            </a:r>
            <a:r>
              <a:rPr lang="th-TH" sz="3600" b="1" dirty="0">
                <a:solidFill>
                  <a:schemeClr val="tx2"/>
                </a:solidFill>
              </a:rPr>
              <a:t>เทค)  อำเภอทุ่งสง  จังหวัดนครศรีธรรมราช  เมื่อวันที่  ๒๒  กรกฎาคม  ๒๕๕๗  ระหว่างกระทรวงทรัพยากรธรรมชาติและสิ่งแวดล้อม จังหวัดนครศรีธรรมราช  จังหวัดตรัง จังหวัดสุราษฎร์ธานี นายกองค์การบริหารส่วนจังหวัดนครศรีธรรมราช นายกองค์การ</a:t>
            </a:r>
            <a:r>
              <a:rPr lang="th-TH" sz="3600" b="1" dirty="0" smtClean="0">
                <a:solidFill>
                  <a:schemeClr val="tx2"/>
                </a:solidFill>
              </a:rPr>
              <a:t>บริหารส่วน</a:t>
            </a:r>
            <a:r>
              <a:rPr lang="th-TH" sz="3600" b="1" dirty="0">
                <a:solidFill>
                  <a:schemeClr val="tx2"/>
                </a:solidFill>
              </a:rPr>
              <a:t>จังหวัดตรัง นายกองค์การบริหารส่วนจังหวัดสุราษฎร์ธานี ผู้แทนเครือข่ายภาคประชาคมลุ่มน้ำสาขาแม่น้ำตรัง  ผู้แทนเครือข่ายภาคประชาคมลุ่มน้ำย่อยคลองท่าดี  ผู้แทนเครือข่ายภาคประชาคมลุ่มน้ำตาปี ผู้แทนองค์กร  </a:t>
            </a:r>
            <a:r>
              <a:rPr lang="en-US" sz="3600" b="1" dirty="0">
                <a:solidFill>
                  <a:schemeClr val="tx2"/>
                </a:solidFill>
              </a:rPr>
              <a:t>GIZ</a:t>
            </a:r>
            <a:r>
              <a:rPr lang="th-TH" sz="3600" b="1" dirty="0">
                <a:solidFill>
                  <a:schemeClr val="tx2"/>
                </a:solidFill>
              </a:rPr>
              <a:t>  ผู้แทนองค์กร  </a:t>
            </a:r>
            <a:r>
              <a:rPr lang="en-US" sz="3600" b="1" dirty="0">
                <a:solidFill>
                  <a:schemeClr val="tx2"/>
                </a:solidFill>
              </a:rPr>
              <a:t>IUCN</a:t>
            </a:r>
            <a:r>
              <a:rPr lang="th-TH" sz="3600" b="1" dirty="0">
                <a:solidFill>
                  <a:schemeClr val="tx2"/>
                </a:solidFill>
              </a:rPr>
              <a:t> ผู้แทนมูลนิธิไทยรักษ์ป่า เป็นการเบื้องต้น</a:t>
            </a:r>
          </a:p>
        </p:txBody>
      </p:sp>
    </p:spTree>
    <p:extLst>
      <p:ext uri="{BB962C8B-B14F-4D97-AF65-F5344CB8AC3E}">
        <p14:creationId xmlns:p14="http://schemas.microsoft.com/office/powerpoint/2010/main" val="13396130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Click="0" advTm="5000">
        <p:push dir="u"/>
      </p:transition>
    </mc:Choice>
    <mc:Fallback>
      <p:transition spd="slow" advClick="0" advTm="5000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332656"/>
            <a:ext cx="8352928" cy="6263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th-TH" sz="3600" b="1" dirty="0" smtClean="0">
                <a:solidFill>
                  <a:schemeClr val="tx2"/>
                </a:solidFill>
              </a:rPr>
              <a:t>บันทึก</a:t>
            </a:r>
            <a:r>
              <a:rPr lang="th-TH" sz="3600" b="1" dirty="0">
                <a:solidFill>
                  <a:schemeClr val="tx2"/>
                </a:solidFill>
              </a:rPr>
              <a:t>ข้อตกลงฉบับนี้ </a:t>
            </a:r>
            <a:r>
              <a:rPr lang="th-TH" sz="3600" b="1" dirty="0" smtClean="0">
                <a:solidFill>
                  <a:schemeClr val="tx2"/>
                </a:solidFill>
              </a:rPr>
              <a:t>มี</a:t>
            </a:r>
            <a:r>
              <a:rPr lang="th-TH" sz="3600" b="1" dirty="0">
                <a:solidFill>
                  <a:schemeClr val="tx2"/>
                </a:solidFill>
              </a:rPr>
              <a:t>สาระสำคัญ  ดังนี้</a:t>
            </a:r>
            <a:endParaRPr lang="en-US" sz="3600" b="1" dirty="0">
              <a:solidFill>
                <a:schemeClr val="tx2"/>
              </a:solidFill>
            </a:endParaRPr>
          </a:p>
          <a:p>
            <a:pPr marL="442913" indent="-442913"/>
            <a:r>
              <a:rPr lang="th-TH" sz="3600" b="1" dirty="0">
                <a:solidFill>
                  <a:schemeClr val="tx2"/>
                </a:solidFill>
              </a:rPr>
              <a:t>๑.  </a:t>
            </a:r>
            <a:r>
              <a:rPr lang="th-TH" sz="3600" b="1" dirty="0">
                <a:solidFill>
                  <a:schemeClr val="tx2"/>
                </a:solidFill>
              </a:rPr>
              <a:t>ร่วมกันดูแลรักษาป่าต้นน้ำ ซึ่งเป็นแหล่งกำเนิดของลุ่มน้ำทั้ง ๓ ให้คงความอุดมสมบูรณ์ </a:t>
            </a:r>
            <a:r>
              <a:rPr lang="th-TH" sz="3600" b="1" dirty="0" smtClean="0">
                <a:solidFill>
                  <a:schemeClr val="tx2"/>
                </a:solidFill>
              </a:rPr>
              <a:t>อย่าง</a:t>
            </a:r>
            <a:r>
              <a:rPr lang="th-TH" sz="3600" b="1" dirty="0">
                <a:solidFill>
                  <a:schemeClr val="tx2"/>
                </a:solidFill>
              </a:rPr>
              <a:t>ยั่งยืนตลอดไป</a:t>
            </a:r>
            <a:endParaRPr lang="en-US" sz="3600" b="1" dirty="0">
              <a:solidFill>
                <a:schemeClr val="tx2"/>
              </a:solidFill>
            </a:endParaRPr>
          </a:p>
          <a:p>
            <a:pPr marL="442913" indent="-442913"/>
            <a:r>
              <a:rPr lang="th-TH" sz="3600" b="1" dirty="0">
                <a:solidFill>
                  <a:schemeClr val="tx2"/>
                </a:solidFill>
              </a:rPr>
              <a:t>๒.  </a:t>
            </a:r>
            <a:r>
              <a:rPr lang="th-TH" sz="3600" b="1" dirty="0">
                <a:solidFill>
                  <a:schemeClr val="tx2"/>
                </a:solidFill>
              </a:rPr>
              <a:t>ร่วมกันส่งเสริมการจัดการความรู้ จัดระบบฐานข้อมูล องค์ความรู้ แลกเปลี่ยนเรียนรู้ประสบการณ์  เพื่อสนับสนุนการปฏิบัติงานของท้องถิ่นและชุมชนทั้ง  ๓  </a:t>
            </a:r>
            <a:r>
              <a:rPr lang="th-TH" sz="3600" b="1" dirty="0" smtClean="0">
                <a:solidFill>
                  <a:schemeClr val="tx2"/>
                </a:solidFill>
              </a:rPr>
              <a:t/>
            </a:r>
            <a:br>
              <a:rPr lang="th-TH" sz="3600" b="1" dirty="0" smtClean="0">
                <a:solidFill>
                  <a:schemeClr val="tx2"/>
                </a:solidFill>
              </a:rPr>
            </a:br>
            <a:r>
              <a:rPr lang="th-TH" sz="3600" b="1" dirty="0" smtClean="0">
                <a:solidFill>
                  <a:schemeClr val="tx2"/>
                </a:solidFill>
              </a:rPr>
              <a:t>ลุ่ม</a:t>
            </a:r>
            <a:r>
              <a:rPr lang="th-TH" sz="3600" b="1" dirty="0">
                <a:solidFill>
                  <a:schemeClr val="tx2"/>
                </a:solidFill>
              </a:rPr>
              <a:t>น้ำ ในการบริหารจัดการน้ำเชิงนิเวศแบบบูรณาการ</a:t>
            </a:r>
            <a:endParaRPr lang="en-US" sz="3600" b="1" dirty="0">
              <a:solidFill>
                <a:schemeClr val="tx2"/>
              </a:solidFill>
            </a:endParaRPr>
          </a:p>
          <a:p>
            <a:pPr marL="442913" indent="-442913"/>
            <a:r>
              <a:rPr lang="th-TH" sz="3600" b="1" dirty="0">
                <a:solidFill>
                  <a:schemeClr val="tx2"/>
                </a:solidFill>
              </a:rPr>
              <a:t>๓.  ร่วมกันจัดทำแผนแม่บทและผลักดันกองทุนแทนคุณระบบนิเวศที่มาจากความร่วมมือของผู้มีส่วนได้         ส่วนเสียทุกภาคีภาคส่วนในพื้นที่แต่ละลุ่มน้ำ เพื่อเป็นเครื่องมือในการบริหารจัดการน้ำทั้ง  ๓  ลุ่มน้ำ</a:t>
            </a:r>
            <a:endParaRPr lang="en-US" sz="3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859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Click="0" advTm="5000">
        <p:push dir="u"/>
      </p:transition>
    </mc:Choice>
    <mc:Fallback>
      <p:transition spd="slow" advClick="0" advTm="5000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764704"/>
            <a:ext cx="8748464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>
              <a:spcBef>
                <a:spcPts val="600"/>
              </a:spcBef>
            </a:pPr>
            <a:r>
              <a:rPr lang="th-TH" dirty="0" smtClean="0"/>
              <a:t>๔.  </a:t>
            </a:r>
            <a:r>
              <a:rPr lang="th-TH" sz="3600" b="1" dirty="0">
                <a:solidFill>
                  <a:schemeClr val="tx2"/>
                </a:solidFill>
              </a:rPr>
              <a:t>ร่วมผลักดันการนำแผนและมาตรการบริหารจัดการ</a:t>
            </a:r>
            <a:r>
              <a:rPr lang="th-TH" sz="3600" b="1" dirty="0" smtClean="0">
                <a:solidFill>
                  <a:schemeClr val="tx2"/>
                </a:solidFill>
              </a:rPr>
              <a:t>น้ำ</a:t>
            </a:r>
            <a:br>
              <a:rPr lang="th-TH" sz="3600" b="1" dirty="0" smtClean="0">
                <a:solidFill>
                  <a:schemeClr val="tx2"/>
                </a:solidFill>
              </a:rPr>
            </a:br>
            <a:r>
              <a:rPr lang="th-TH" sz="3600" b="1" dirty="0" smtClean="0">
                <a:solidFill>
                  <a:schemeClr val="tx2"/>
                </a:solidFill>
              </a:rPr>
              <a:t>เชิง</a:t>
            </a:r>
            <a:r>
              <a:rPr lang="th-TH" sz="3600" b="1" dirty="0">
                <a:solidFill>
                  <a:schemeClr val="tx2"/>
                </a:solidFill>
              </a:rPr>
              <a:t>นิเวศแบบบูรณาการสู่การปฏิบัติ    อย่างเป็นรูปธรรม</a:t>
            </a:r>
            <a:endParaRPr lang="en-US" sz="3600" b="1" dirty="0">
              <a:solidFill>
                <a:schemeClr val="tx2"/>
              </a:solidFill>
            </a:endParaRPr>
          </a:p>
          <a:p>
            <a:pPr marL="360363" indent="-360363">
              <a:spcBef>
                <a:spcPts val="600"/>
              </a:spcBef>
            </a:pPr>
            <a:r>
              <a:rPr lang="th-TH" sz="3600" b="1" dirty="0">
                <a:solidFill>
                  <a:schemeClr val="tx2"/>
                </a:solidFill>
              </a:rPr>
              <a:t>๕. </a:t>
            </a:r>
            <a:r>
              <a:rPr lang="th-TH" sz="3600" b="1" dirty="0" smtClean="0">
                <a:solidFill>
                  <a:schemeClr val="tx2"/>
                </a:solidFill>
              </a:rPr>
              <a:t>ร่วม</a:t>
            </a:r>
            <a:r>
              <a:rPr lang="th-TH" sz="3600" b="1" dirty="0">
                <a:solidFill>
                  <a:schemeClr val="tx2"/>
                </a:solidFill>
              </a:rPr>
              <a:t>ติดตามประเมินผลโดยความร่วมมือของ</a:t>
            </a:r>
            <a:r>
              <a:rPr lang="th-TH" sz="3600" b="1" dirty="0" smtClean="0">
                <a:solidFill>
                  <a:schemeClr val="tx2"/>
                </a:solidFill>
              </a:rPr>
              <a:t>ทุกภาค</a:t>
            </a:r>
            <a:r>
              <a:rPr lang="th-TH" sz="3600" b="1" dirty="0">
                <a:solidFill>
                  <a:schemeClr val="tx2"/>
                </a:solidFill>
              </a:rPr>
              <a:t>ส่วน</a:t>
            </a:r>
            <a:endParaRPr lang="en-US" sz="3600" b="1" dirty="0">
              <a:solidFill>
                <a:schemeClr val="tx2"/>
              </a:solidFill>
            </a:endParaRPr>
          </a:p>
          <a:p>
            <a:pPr marL="360363" indent="-360363">
              <a:spcBef>
                <a:spcPts val="600"/>
              </a:spcBef>
            </a:pPr>
            <a:r>
              <a:rPr lang="th-TH" sz="3600" b="1" dirty="0">
                <a:solidFill>
                  <a:schemeClr val="tx2"/>
                </a:solidFill>
              </a:rPr>
              <a:t>๖. </a:t>
            </a:r>
            <a:r>
              <a:rPr lang="th-TH" sz="3600" b="1" dirty="0" smtClean="0">
                <a:solidFill>
                  <a:schemeClr val="tx2"/>
                </a:solidFill>
              </a:rPr>
              <a:t>ร่วม</a:t>
            </a:r>
            <a:r>
              <a:rPr lang="th-TH" sz="3600" b="1" dirty="0">
                <a:solidFill>
                  <a:schemeClr val="tx2"/>
                </a:solidFill>
              </a:rPr>
              <a:t>สนับสนุนและเสนอแนวทางพัฒนากลไกการขับเคลื่อนการบริหารจัดการน้ำเชิงนิเวศแบบบูรณาการ  โดย</a:t>
            </a:r>
            <a:r>
              <a:rPr lang="th-TH" sz="3600" b="1" dirty="0" smtClean="0">
                <a:solidFill>
                  <a:schemeClr val="tx2"/>
                </a:solidFill>
              </a:rPr>
              <a:t>ให้</a:t>
            </a:r>
            <a:br>
              <a:rPr lang="th-TH" sz="3600" b="1" dirty="0" smtClean="0">
                <a:solidFill>
                  <a:schemeClr val="tx2"/>
                </a:solidFill>
              </a:rPr>
            </a:br>
            <a:r>
              <a:rPr lang="th-TH" sz="3600" b="1" dirty="0" smtClean="0">
                <a:solidFill>
                  <a:schemeClr val="tx2"/>
                </a:solidFill>
              </a:rPr>
              <a:t>ผู้</a:t>
            </a:r>
            <a:r>
              <a:rPr lang="th-TH" sz="3600" b="1" dirty="0">
                <a:solidFill>
                  <a:schemeClr val="tx2"/>
                </a:solidFill>
              </a:rPr>
              <a:t>มีส่วนได้ส่วนเสียในระดับพื้นที่เป็นกลไกหลักเพื่อให้ลุ่มน้ำทั้ง  ๓  ลุ่มน้ำ สมดุลและยั่งยืน  เป็นสายน้ำแห่งชีวิตสืบไป</a:t>
            </a:r>
            <a:endParaRPr lang="en-US" sz="3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19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Click="0" advTm="5000">
        <p:push dir="u"/>
      </p:transition>
    </mc:Choice>
    <mc:Fallback>
      <p:transition spd="slow" advClick="0" advTm="5000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339035"/>
            <a:ext cx="856895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b="1" dirty="0">
                <a:solidFill>
                  <a:schemeClr val="tx2"/>
                </a:solidFill>
              </a:rPr>
              <a:t>บันทึกข้อตกลงนี้ทำขึ้น  ณ  หอประชุมวิทยาลัยเทคโนโลยีภาคใต้  (เอส. </a:t>
            </a:r>
            <a:r>
              <a:rPr lang="th-TH" sz="3600" b="1" dirty="0">
                <a:solidFill>
                  <a:schemeClr val="tx2"/>
                </a:solidFill>
              </a:rPr>
              <a:t>เทค)  อำเภอทุ่งสง  จังหวัดนครศรีธรรมราช  เมื่อวันที่  ๒๒  กรกฎาคม  ๒๕๕๗  ระหว่างกระทรวงทรัพยากรธรรมชาติและสิ่งแวดล้อม จังหวัดนครศรีธรรมราช  จังหวัดตรัง จังหวัดสุราษฎร์ธานี นายกองค์การบริหารส่วนจังหวัดนครศรีธรรมราช นายกองค์การ</a:t>
            </a:r>
            <a:r>
              <a:rPr lang="th-TH" sz="3600" b="1" dirty="0" smtClean="0">
                <a:solidFill>
                  <a:schemeClr val="tx2"/>
                </a:solidFill>
              </a:rPr>
              <a:t>บริหารส่วน</a:t>
            </a:r>
            <a:r>
              <a:rPr lang="th-TH" sz="3600" b="1" dirty="0">
                <a:solidFill>
                  <a:schemeClr val="tx2"/>
                </a:solidFill>
              </a:rPr>
              <a:t>จังหวัดตรัง นายกองค์การบริหารส่วนจังหวัดสุราษฎร์ธานี ผู้แทนเครือข่ายภาคประชาคมลุ่มน้ำสาขาแม่น้ำตรัง  ผู้แทนเครือข่ายภาคประชาคมลุ่มน้ำย่อยคลองท่าดี  ผู้แทนเครือข่ายภาคประชาคมลุ่มน้ำตาปี ผู้แทนองค์กร  </a:t>
            </a:r>
            <a:r>
              <a:rPr lang="en-US" sz="3600" b="1" dirty="0">
                <a:solidFill>
                  <a:schemeClr val="tx2"/>
                </a:solidFill>
              </a:rPr>
              <a:t>GIZ</a:t>
            </a:r>
            <a:r>
              <a:rPr lang="th-TH" sz="3600" b="1" dirty="0">
                <a:solidFill>
                  <a:schemeClr val="tx2"/>
                </a:solidFill>
              </a:rPr>
              <a:t>  ผู้แทนองค์กร  </a:t>
            </a:r>
            <a:r>
              <a:rPr lang="en-US" sz="3600" b="1" dirty="0">
                <a:solidFill>
                  <a:schemeClr val="tx2"/>
                </a:solidFill>
              </a:rPr>
              <a:t>IUCN</a:t>
            </a:r>
            <a:r>
              <a:rPr lang="th-TH" sz="3600" b="1" dirty="0">
                <a:solidFill>
                  <a:schemeClr val="tx2"/>
                </a:solidFill>
              </a:rPr>
              <a:t> ผู้แทนมูลนิธิไทยรักษ์ป่า เป็นการเบื้องต้น</a:t>
            </a:r>
          </a:p>
        </p:txBody>
      </p:sp>
    </p:spTree>
    <p:extLst>
      <p:ext uri="{BB962C8B-B14F-4D97-AF65-F5344CB8AC3E}">
        <p14:creationId xmlns:p14="http://schemas.microsoft.com/office/powerpoint/2010/main" val="34086507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Click="0" advTm="5000">
        <p:push dir="u"/>
      </p:transition>
    </mc:Choice>
    <mc:Fallback>
      <p:transition spd="slow" advClick="0" advTm="5000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332656"/>
            <a:ext cx="8352928" cy="6263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th-TH" sz="3600" b="1" dirty="0" smtClean="0">
                <a:solidFill>
                  <a:schemeClr val="tx2"/>
                </a:solidFill>
              </a:rPr>
              <a:t>บันทึก</a:t>
            </a:r>
            <a:r>
              <a:rPr lang="th-TH" sz="3600" b="1" dirty="0">
                <a:solidFill>
                  <a:schemeClr val="tx2"/>
                </a:solidFill>
              </a:rPr>
              <a:t>ข้อตกลงฉบับนี้ </a:t>
            </a:r>
            <a:r>
              <a:rPr lang="th-TH" sz="3600" b="1" dirty="0" smtClean="0">
                <a:solidFill>
                  <a:schemeClr val="tx2"/>
                </a:solidFill>
              </a:rPr>
              <a:t>มี</a:t>
            </a:r>
            <a:r>
              <a:rPr lang="th-TH" sz="3600" b="1" dirty="0">
                <a:solidFill>
                  <a:schemeClr val="tx2"/>
                </a:solidFill>
              </a:rPr>
              <a:t>สาระสำคัญ  ดังนี้</a:t>
            </a:r>
            <a:endParaRPr lang="en-US" sz="3600" b="1" dirty="0">
              <a:solidFill>
                <a:schemeClr val="tx2"/>
              </a:solidFill>
            </a:endParaRPr>
          </a:p>
          <a:p>
            <a:pPr marL="442913" indent="-442913"/>
            <a:r>
              <a:rPr lang="th-TH" sz="3600" b="1" dirty="0">
                <a:solidFill>
                  <a:schemeClr val="tx2"/>
                </a:solidFill>
              </a:rPr>
              <a:t>๑.  </a:t>
            </a:r>
            <a:r>
              <a:rPr lang="th-TH" sz="3600" b="1" dirty="0">
                <a:solidFill>
                  <a:schemeClr val="tx2"/>
                </a:solidFill>
              </a:rPr>
              <a:t>ร่วมกันดูแลรักษาป่าต้นน้ำ ซึ่งเป็นแหล่งกำเนิดของลุ่มน้ำทั้ง ๓ ให้คงความอุดมสมบูรณ์ </a:t>
            </a:r>
            <a:r>
              <a:rPr lang="th-TH" sz="3600" b="1" dirty="0" smtClean="0">
                <a:solidFill>
                  <a:schemeClr val="tx2"/>
                </a:solidFill>
              </a:rPr>
              <a:t>อย่าง</a:t>
            </a:r>
            <a:r>
              <a:rPr lang="th-TH" sz="3600" b="1" dirty="0">
                <a:solidFill>
                  <a:schemeClr val="tx2"/>
                </a:solidFill>
              </a:rPr>
              <a:t>ยั่งยืนตลอดไป</a:t>
            </a:r>
            <a:endParaRPr lang="en-US" sz="3600" b="1" dirty="0">
              <a:solidFill>
                <a:schemeClr val="tx2"/>
              </a:solidFill>
            </a:endParaRPr>
          </a:p>
          <a:p>
            <a:pPr marL="442913" indent="-442913"/>
            <a:r>
              <a:rPr lang="th-TH" sz="3600" b="1" dirty="0">
                <a:solidFill>
                  <a:schemeClr val="tx2"/>
                </a:solidFill>
              </a:rPr>
              <a:t>๒.  </a:t>
            </a:r>
            <a:r>
              <a:rPr lang="th-TH" sz="3600" b="1" dirty="0">
                <a:solidFill>
                  <a:schemeClr val="tx2"/>
                </a:solidFill>
              </a:rPr>
              <a:t>ร่วมกันส่งเสริมการจัดการความรู้ จัดระบบฐานข้อมูล องค์ความรู้ แลกเปลี่ยนเรียนรู้ประสบการณ์  เพื่อสนับสนุนการปฏิบัติงานของท้องถิ่นและชุมชนทั้ง  ๓  </a:t>
            </a:r>
            <a:r>
              <a:rPr lang="th-TH" sz="3600" b="1" dirty="0" smtClean="0">
                <a:solidFill>
                  <a:schemeClr val="tx2"/>
                </a:solidFill>
              </a:rPr>
              <a:t/>
            </a:r>
            <a:br>
              <a:rPr lang="th-TH" sz="3600" b="1" dirty="0" smtClean="0">
                <a:solidFill>
                  <a:schemeClr val="tx2"/>
                </a:solidFill>
              </a:rPr>
            </a:br>
            <a:r>
              <a:rPr lang="th-TH" sz="3600" b="1" dirty="0" smtClean="0">
                <a:solidFill>
                  <a:schemeClr val="tx2"/>
                </a:solidFill>
              </a:rPr>
              <a:t>ลุ่ม</a:t>
            </a:r>
            <a:r>
              <a:rPr lang="th-TH" sz="3600" b="1" dirty="0">
                <a:solidFill>
                  <a:schemeClr val="tx2"/>
                </a:solidFill>
              </a:rPr>
              <a:t>น้ำ ในการบริหารจัดการน้ำเชิงนิเวศแบบบูรณาการ</a:t>
            </a:r>
            <a:endParaRPr lang="en-US" sz="3600" b="1" dirty="0">
              <a:solidFill>
                <a:schemeClr val="tx2"/>
              </a:solidFill>
            </a:endParaRPr>
          </a:p>
          <a:p>
            <a:pPr marL="442913" indent="-442913"/>
            <a:r>
              <a:rPr lang="th-TH" sz="3600" b="1" dirty="0">
                <a:solidFill>
                  <a:schemeClr val="tx2"/>
                </a:solidFill>
              </a:rPr>
              <a:t>๓.  ร่วมกันจัดทำแผนแม่บทและผลักดันกองทุนแทนคุณระบบนิเวศที่มาจากความร่วมมือของผู้มีส่วนได้         ส่วนเสียทุกภาคีภาคส่วนในพื้นที่แต่ละลุ่มน้ำ เพื่อเป็นเครื่องมือในการบริหารจัดการน้ำทั้ง  ๓  ลุ่มน้ำ</a:t>
            </a:r>
            <a:endParaRPr lang="en-US" sz="3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861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Click="0" advTm="5000">
        <p:push dir="u"/>
      </p:transition>
    </mc:Choice>
    <mc:Fallback>
      <p:transition spd="slow" advClick="0" advTm="5000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764704"/>
            <a:ext cx="8748464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>
              <a:spcBef>
                <a:spcPts val="600"/>
              </a:spcBef>
            </a:pPr>
            <a:r>
              <a:rPr lang="th-TH" dirty="0" smtClean="0"/>
              <a:t>๔.  </a:t>
            </a:r>
            <a:r>
              <a:rPr lang="th-TH" sz="3600" b="1" dirty="0">
                <a:solidFill>
                  <a:schemeClr val="tx2"/>
                </a:solidFill>
              </a:rPr>
              <a:t>ร่วมผลักดันการนำแผนและมาตรการบริหารจัดการ</a:t>
            </a:r>
            <a:r>
              <a:rPr lang="th-TH" sz="3600" b="1" dirty="0" smtClean="0">
                <a:solidFill>
                  <a:schemeClr val="tx2"/>
                </a:solidFill>
              </a:rPr>
              <a:t>น้ำ</a:t>
            </a:r>
            <a:br>
              <a:rPr lang="th-TH" sz="3600" b="1" dirty="0" smtClean="0">
                <a:solidFill>
                  <a:schemeClr val="tx2"/>
                </a:solidFill>
              </a:rPr>
            </a:br>
            <a:r>
              <a:rPr lang="th-TH" sz="3600" b="1" dirty="0" smtClean="0">
                <a:solidFill>
                  <a:schemeClr val="tx2"/>
                </a:solidFill>
              </a:rPr>
              <a:t>เชิง</a:t>
            </a:r>
            <a:r>
              <a:rPr lang="th-TH" sz="3600" b="1" dirty="0">
                <a:solidFill>
                  <a:schemeClr val="tx2"/>
                </a:solidFill>
              </a:rPr>
              <a:t>นิเวศแบบบูรณาการสู่การปฏิบัติ    อย่างเป็นรูปธรรม</a:t>
            </a:r>
            <a:endParaRPr lang="en-US" sz="3600" b="1" dirty="0">
              <a:solidFill>
                <a:schemeClr val="tx2"/>
              </a:solidFill>
            </a:endParaRPr>
          </a:p>
          <a:p>
            <a:pPr marL="360363" indent="-360363">
              <a:spcBef>
                <a:spcPts val="600"/>
              </a:spcBef>
            </a:pPr>
            <a:r>
              <a:rPr lang="th-TH" sz="3600" b="1" dirty="0">
                <a:solidFill>
                  <a:schemeClr val="tx2"/>
                </a:solidFill>
              </a:rPr>
              <a:t>๕. </a:t>
            </a:r>
            <a:r>
              <a:rPr lang="th-TH" sz="3600" b="1" dirty="0" smtClean="0">
                <a:solidFill>
                  <a:schemeClr val="tx2"/>
                </a:solidFill>
              </a:rPr>
              <a:t>ร่วม</a:t>
            </a:r>
            <a:r>
              <a:rPr lang="th-TH" sz="3600" b="1" dirty="0">
                <a:solidFill>
                  <a:schemeClr val="tx2"/>
                </a:solidFill>
              </a:rPr>
              <a:t>ติดตามประเมินผลโดยความร่วมมือของ</a:t>
            </a:r>
            <a:r>
              <a:rPr lang="th-TH" sz="3600" b="1" dirty="0" smtClean="0">
                <a:solidFill>
                  <a:schemeClr val="tx2"/>
                </a:solidFill>
              </a:rPr>
              <a:t>ทุกภาค</a:t>
            </a:r>
            <a:r>
              <a:rPr lang="th-TH" sz="3600" b="1" dirty="0">
                <a:solidFill>
                  <a:schemeClr val="tx2"/>
                </a:solidFill>
              </a:rPr>
              <a:t>ส่วน</a:t>
            </a:r>
            <a:endParaRPr lang="en-US" sz="3600" b="1" dirty="0">
              <a:solidFill>
                <a:schemeClr val="tx2"/>
              </a:solidFill>
            </a:endParaRPr>
          </a:p>
          <a:p>
            <a:pPr marL="360363" indent="-360363">
              <a:spcBef>
                <a:spcPts val="600"/>
              </a:spcBef>
            </a:pPr>
            <a:r>
              <a:rPr lang="th-TH" sz="3600" b="1" dirty="0">
                <a:solidFill>
                  <a:schemeClr val="tx2"/>
                </a:solidFill>
              </a:rPr>
              <a:t>๖. </a:t>
            </a:r>
            <a:r>
              <a:rPr lang="th-TH" sz="3600" b="1" dirty="0" smtClean="0">
                <a:solidFill>
                  <a:schemeClr val="tx2"/>
                </a:solidFill>
              </a:rPr>
              <a:t>ร่วม</a:t>
            </a:r>
            <a:r>
              <a:rPr lang="th-TH" sz="3600" b="1" dirty="0">
                <a:solidFill>
                  <a:schemeClr val="tx2"/>
                </a:solidFill>
              </a:rPr>
              <a:t>สนับสนุนและเสนอแนวทางพัฒนากลไกการขับเคลื่อนการบริหารจัดการน้ำเชิงนิเวศแบบบูรณาการ  โดย</a:t>
            </a:r>
            <a:r>
              <a:rPr lang="th-TH" sz="3600" b="1" dirty="0" smtClean="0">
                <a:solidFill>
                  <a:schemeClr val="tx2"/>
                </a:solidFill>
              </a:rPr>
              <a:t>ให้</a:t>
            </a:r>
            <a:br>
              <a:rPr lang="th-TH" sz="3600" b="1" dirty="0" smtClean="0">
                <a:solidFill>
                  <a:schemeClr val="tx2"/>
                </a:solidFill>
              </a:rPr>
            </a:br>
            <a:r>
              <a:rPr lang="th-TH" sz="3600" b="1" dirty="0" smtClean="0">
                <a:solidFill>
                  <a:schemeClr val="tx2"/>
                </a:solidFill>
              </a:rPr>
              <a:t>ผู้</a:t>
            </a:r>
            <a:r>
              <a:rPr lang="th-TH" sz="3600" b="1" dirty="0">
                <a:solidFill>
                  <a:schemeClr val="tx2"/>
                </a:solidFill>
              </a:rPr>
              <a:t>มีส่วนได้ส่วนเสียในระดับพื้นที่เป็นกลไกหลักเพื่อให้ลุ่มน้ำทั้ง  ๓  ลุ่มน้ำ สมดุลและยั่งยืน  เป็นสายน้ำแห่งชีวิตสืบไป</a:t>
            </a:r>
            <a:endParaRPr lang="en-US" sz="3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7541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Click="0" advTm="5000">
        <p:push dir="u"/>
      </p:transition>
    </mc:Choice>
    <mc:Fallback>
      <p:transition spd="slow" advClick="0" advTm="5000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742052"/>
            <a:ext cx="8496944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5400" b="1" dirty="0" smtClean="0">
                <a:solidFill>
                  <a:schemeClr val="tx2"/>
                </a:solidFill>
              </a:rPr>
              <a:t>บันทึกข้อตกลงความร่วมมือ  </a:t>
            </a:r>
            <a:r>
              <a:rPr lang="th-TH" sz="3600" b="1" dirty="0" smtClean="0">
                <a:solidFill>
                  <a:schemeClr val="tx2"/>
                </a:solidFill>
              </a:rPr>
              <a:t/>
            </a:r>
            <a:br>
              <a:rPr lang="th-TH" sz="3600" b="1" dirty="0" smtClean="0">
                <a:solidFill>
                  <a:schemeClr val="tx2"/>
                </a:solidFill>
              </a:rPr>
            </a:br>
            <a:r>
              <a:rPr lang="th-TH" sz="3600" b="1" dirty="0" smtClean="0">
                <a:solidFill>
                  <a:schemeClr val="tx2"/>
                </a:solidFill>
              </a:rPr>
              <a:t>(</a:t>
            </a:r>
            <a:r>
              <a:rPr lang="en-US" sz="3600" b="1" dirty="0" smtClean="0">
                <a:solidFill>
                  <a:schemeClr val="tx2"/>
                </a:solidFill>
              </a:rPr>
              <a:t>Memorandum  Of  Understanding  :  MOU</a:t>
            </a:r>
            <a:r>
              <a:rPr lang="th-TH" sz="3600" b="1" dirty="0" smtClean="0">
                <a:solidFill>
                  <a:schemeClr val="tx2"/>
                </a:solidFill>
              </a:rPr>
              <a:t>)</a:t>
            </a:r>
            <a:endParaRPr lang="en-US" sz="3600" dirty="0" smtClean="0">
              <a:solidFill>
                <a:schemeClr val="tx2"/>
              </a:solidFill>
            </a:endParaRPr>
          </a:p>
          <a:p>
            <a:pPr algn="ctr"/>
            <a:endParaRPr lang="th-TH" sz="3600" b="1" dirty="0" smtClean="0">
              <a:solidFill>
                <a:schemeClr val="tx2"/>
              </a:solidFill>
            </a:endParaRPr>
          </a:p>
          <a:p>
            <a:pPr algn="ctr"/>
            <a:r>
              <a:rPr lang="th-TH" sz="3600" b="1" dirty="0" smtClean="0">
                <a:solidFill>
                  <a:schemeClr val="tx2"/>
                </a:solidFill>
              </a:rPr>
              <a:t>เรื่อง  </a:t>
            </a:r>
          </a:p>
          <a:p>
            <a:pPr algn="ctr"/>
            <a:r>
              <a:rPr lang="th-TH" sz="4000" b="1" dirty="0" smtClean="0">
                <a:solidFill>
                  <a:srgbClr val="A05810"/>
                </a:solidFill>
              </a:rPr>
              <a:t>บริหารจัดการน้ำเชิงนิเวศแบบบูรณาการ  ๓  ลุ่มน้ำ </a:t>
            </a:r>
            <a:r>
              <a:rPr lang="th-TH" sz="3600" b="1" dirty="0" smtClean="0">
                <a:solidFill>
                  <a:schemeClr val="tx2"/>
                </a:solidFill>
              </a:rPr>
              <a:t> </a:t>
            </a:r>
            <a:endParaRPr lang="en-US" sz="3600" dirty="0" smtClean="0">
              <a:solidFill>
                <a:schemeClr val="tx2"/>
              </a:solidFill>
            </a:endParaRPr>
          </a:p>
          <a:p>
            <a:pPr algn="ctr"/>
            <a:r>
              <a:rPr lang="th-TH" sz="3600" b="1" dirty="0" smtClean="0">
                <a:solidFill>
                  <a:schemeClr val="tx2"/>
                </a:solidFill>
              </a:rPr>
              <a:t> ลุ่มน้ำสาขาแม่น้ำตรัง  ลุ่มน้ำย่อยคลองท่าดี  และลุ่มน้ำตาปี</a:t>
            </a:r>
            <a:endParaRPr lang="en-US" sz="3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857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Click="0" advTm="5000">
        <p:push dir="u"/>
      </p:transition>
    </mc:Choice>
    <mc:Fallback>
      <p:transition spd="slow" advClick="0" advTm="5000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614293"/>
            <a:ext cx="813690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4000" b="1" dirty="0" smtClean="0">
                <a:solidFill>
                  <a:schemeClr val="tx2"/>
                </a:solidFill>
              </a:rPr>
              <a:t>องค์กรต่างๆ มี</a:t>
            </a:r>
            <a:r>
              <a:rPr lang="th-TH" sz="4000" b="1" dirty="0">
                <a:solidFill>
                  <a:schemeClr val="tx2"/>
                </a:solidFill>
              </a:rPr>
              <a:t>ความเห็นร่วมกันที่จะร่วมบริหารจัดการน้ำเชิงนิเวศแบบบูรณาการทั้ง  ๓  ลุ่มน้ำ  </a:t>
            </a:r>
            <a:r>
              <a:rPr lang="th-TH" sz="4000" b="1" dirty="0" smtClean="0">
                <a:solidFill>
                  <a:schemeClr val="tx2"/>
                </a:solidFill>
              </a:rPr>
              <a:t/>
            </a:r>
            <a:br>
              <a:rPr lang="th-TH" sz="4000" b="1" dirty="0" smtClean="0">
                <a:solidFill>
                  <a:schemeClr val="tx2"/>
                </a:solidFill>
              </a:rPr>
            </a:br>
            <a:r>
              <a:rPr lang="th-TH" sz="4000" b="1" dirty="0" smtClean="0">
                <a:solidFill>
                  <a:schemeClr val="tx2"/>
                </a:solidFill>
              </a:rPr>
              <a:t>คือ    </a:t>
            </a:r>
            <a:r>
              <a:rPr lang="th-TH" sz="4000" b="1" dirty="0">
                <a:solidFill>
                  <a:schemeClr val="tx2"/>
                </a:solidFill>
              </a:rPr>
              <a:t>ลุ่มน้ำสาขาแม่น้ำตรัง  ลุ่มน้ำย่อยคลองท่าดี  และลุ่มน้ำตาปี  ซึ่งเป็นลุ่มน้ำที่มีแหล่งกำเนิดเดียวกัน  คือ  เทือกเขาหลวงนครศรีธรรมราช  เพื่อให้ลุ่ม</a:t>
            </a:r>
            <a:r>
              <a:rPr lang="th-TH" sz="4000" b="1" dirty="0" smtClean="0">
                <a:solidFill>
                  <a:schemeClr val="tx2"/>
                </a:solidFill>
              </a:rPr>
              <a:t>น้ำ</a:t>
            </a:r>
            <a:br>
              <a:rPr lang="th-TH" sz="4000" b="1" dirty="0" smtClean="0">
                <a:solidFill>
                  <a:schemeClr val="tx2"/>
                </a:solidFill>
              </a:rPr>
            </a:br>
            <a:r>
              <a:rPr lang="th-TH" sz="4000" b="1" dirty="0" smtClean="0">
                <a:solidFill>
                  <a:schemeClr val="tx2"/>
                </a:solidFill>
              </a:rPr>
              <a:t>ทั้ง </a:t>
            </a:r>
            <a:r>
              <a:rPr lang="th-TH" sz="4000" b="1" dirty="0">
                <a:solidFill>
                  <a:schemeClr val="tx2"/>
                </a:solidFill>
              </a:rPr>
              <a:t>๓  เป็นลุ่มน้ำที่สมบูรณ์ สามารถหล่อเลี้ยงทุกชีวิตในลุ่มน้ำอย่างยั่งยืนตลอดไป </a:t>
            </a:r>
          </a:p>
        </p:txBody>
      </p:sp>
    </p:spTree>
    <p:extLst>
      <p:ext uri="{BB962C8B-B14F-4D97-AF65-F5344CB8AC3E}">
        <p14:creationId xmlns:p14="http://schemas.microsoft.com/office/powerpoint/2010/main" val="117211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Click="0" advTm="5000">
        <p:push dir="u"/>
      </p:transition>
    </mc:Choice>
    <mc:Fallback>
      <p:transition spd="slow" advClick="0" advTm="5000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339035"/>
            <a:ext cx="856895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b="1" dirty="0">
                <a:solidFill>
                  <a:schemeClr val="tx2"/>
                </a:solidFill>
              </a:rPr>
              <a:t>บันทึกข้อตกลงนี้ทำขึ้น  ณ  หอประชุมวิทยาลัยเทคโนโลยีภาคใต้  (เอส. </a:t>
            </a:r>
            <a:r>
              <a:rPr lang="th-TH" sz="3600" b="1" dirty="0">
                <a:solidFill>
                  <a:schemeClr val="tx2"/>
                </a:solidFill>
              </a:rPr>
              <a:t>เทค)  อำเภอทุ่งสง  จังหวัดนครศรีธรรมราช  เมื่อวันที่  ๒๒  กรกฎาคม  ๒๕๕๗  ระหว่างกระทรวงทรัพยากรธรรมชาติและสิ่งแวดล้อม จังหวัดนครศรีธรรมราช  จังหวัดตรัง จังหวัดสุราษฎร์ธานี นายกองค์การบริหารส่วนจังหวัดนครศรีธรรมราช นายกองค์การ</a:t>
            </a:r>
            <a:r>
              <a:rPr lang="th-TH" sz="3600" b="1" dirty="0" smtClean="0">
                <a:solidFill>
                  <a:schemeClr val="tx2"/>
                </a:solidFill>
              </a:rPr>
              <a:t>บริหารส่วน</a:t>
            </a:r>
            <a:r>
              <a:rPr lang="th-TH" sz="3600" b="1" dirty="0">
                <a:solidFill>
                  <a:schemeClr val="tx2"/>
                </a:solidFill>
              </a:rPr>
              <a:t>จังหวัดตรัง นายกองค์การบริหารส่วนจังหวัดสุราษฎร์ธานี ผู้แทนเครือข่ายภาคประชาคมลุ่มน้ำสาขาแม่น้ำตรัง  ผู้แทนเครือข่ายภาคประชาคมลุ่มน้ำย่อยคลองท่าดี  ผู้แทนเครือข่ายภาคประชาคมลุ่มน้ำตาปี ผู้แทนองค์กร  </a:t>
            </a:r>
            <a:r>
              <a:rPr lang="en-US" sz="3600" b="1" dirty="0">
                <a:solidFill>
                  <a:schemeClr val="tx2"/>
                </a:solidFill>
              </a:rPr>
              <a:t>GIZ</a:t>
            </a:r>
            <a:r>
              <a:rPr lang="th-TH" sz="3600" b="1" dirty="0">
                <a:solidFill>
                  <a:schemeClr val="tx2"/>
                </a:solidFill>
              </a:rPr>
              <a:t>  ผู้แทนองค์กร  </a:t>
            </a:r>
            <a:r>
              <a:rPr lang="en-US" sz="3600" b="1" dirty="0">
                <a:solidFill>
                  <a:schemeClr val="tx2"/>
                </a:solidFill>
              </a:rPr>
              <a:t>IUCN</a:t>
            </a:r>
            <a:r>
              <a:rPr lang="th-TH" sz="3600" b="1" dirty="0">
                <a:solidFill>
                  <a:schemeClr val="tx2"/>
                </a:solidFill>
              </a:rPr>
              <a:t> ผู้แทนมูลนิธิไทยรักษ์ป่า เป็นการเบื้องต้น</a:t>
            </a:r>
          </a:p>
        </p:txBody>
      </p:sp>
    </p:spTree>
    <p:extLst>
      <p:ext uri="{BB962C8B-B14F-4D97-AF65-F5344CB8AC3E}">
        <p14:creationId xmlns:p14="http://schemas.microsoft.com/office/powerpoint/2010/main" val="13396130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Click="0" advTm="5000">
        <p:push dir="u"/>
      </p:transition>
    </mc:Choice>
    <mc:Fallback>
      <p:transition spd="slow" advClick="0" advTm="5000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332656"/>
            <a:ext cx="8352928" cy="6263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th-TH" sz="3600" b="1" dirty="0" smtClean="0">
                <a:solidFill>
                  <a:schemeClr val="tx2"/>
                </a:solidFill>
              </a:rPr>
              <a:t>บันทึก</a:t>
            </a:r>
            <a:r>
              <a:rPr lang="th-TH" sz="3600" b="1" dirty="0">
                <a:solidFill>
                  <a:schemeClr val="tx2"/>
                </a:solidFill>
              </a:rPr>
              <a:t>ข้อตกลงฉบับนี้ </a:t>
            </a:r>
            <a:r>
              <a:rPr lang="th-TH" sz="3600" b="1" dirty="0" smtClean="0">
                <a:solidFill>
                  <a:schemeClr val="tx2"/>
                </a:solidFill>
              </a:rPr>
              <a:t>มี</a:t>
            </a:r>
            <a:r>
              <a:rPr lang="th-TH" sz="3600" b="1" dirty="0">
                <a:solidFill>
                  <a:schemeClr val="tx2"/>
                </a:solidFill>
              </a:rPr>
              <a:t>สาระสำคัญ  ดังนี้</a:t>
            </a:r>
            <a:endParaRPr lang="en-US" sz="3600" b="1" dirty="0">
              <a:solidFill>
                <a:schemeClr val="tx2"/>
              </a:solidFill>
            </a:endParaRPr>
          </a:p>
          <a:p>
            <a:pPr marL="442913" indent="-442913"/>
            <a:r>
              <a:rPr lang="th-TH" sz="3600" b="1" dirty="0">
                <a:solidFill>
                  <a:schemeClr val="tx2"/>
                </a:solidFill>
              </a:rPr>
              <a:t>๑.  </a:t>
            </a:r>
            <a:r>
              <a:rPr lang="th-TH" sz="3600" b="1" dirty="0">
                <a:solidFill>
                  <a:schemeClr val="tx2"/>
                </a:solidFill>
              </a:rPr>
              <a:t>ร่วมกันดูแลรักษาป่าต้นน้ำ ซึ่งเป็นแหล่งกำเนิดของลุ่มน้ำทั้ง ๓ ให้คงความอุดมสมบูรณ์ </a:t>
            </a:r>
            <a:r>
              <a:rPr lang="th-TH" sz="3600" b="1" dirty="0" smtClean="0">
                <a:solidFill>
                  <a:schemeClr val="tx2"/>
                </a:solidFill>
              </a:rPr>
              <a:t>อย่าง</a:t>
            </a:r>
            <a:r>
              <a:rPr lang="th-TH" sz="3600" b="1" dirty="0">
                <a:solidFill>
                  <a:schemeClr val="tx2"/>
                </a:solidFill>
              </a:rPr>
              <a:t>ยั่งยืนตลอดไป</a:t>
            </a:r>
            <a:endParaRPr lang="en-US" sz="3600" b="1" dirty="0">
              <a:solidFill>
                <a:schemeClr val="tx2"/>
              </a:solidFill>
            </a:endParaRPr>
          </a:p>
          <a:p>
            <a:pPr marL="442913" indent="-442913"/>
            <a:r>
              <a:rPr lang="th-TH" sz="3600" b="1" dirty="0">
                <a:solidFill>
                  <a:schemeClr val="tx2"/>
                </a:solidFill>
              </a:rPr>
              <a:t>๒.  </a:t>
            </a:r>
            <a:r>
              <a:rPr lang="th-TH" sz="3600" b="1" dirty="0">
                <a:solidFill>
                  <a:schemeClr val="tx2"/>
                </a:solidFill>
              </a:rPr>
              <a:t>ร่วมกันส่งเสริมการจัดการความรู้ จัดระบบฐานข้อมูล องค์ความรู้ แลกเปลี่ยนเรียนรู้ประสบการณ์  เพื่อสนับสนุนการปฏิบัติงานของท้องถิ่นและชุมชนทั้ง  ๓  </a:t>
            </a:r>
            <a:r>
              <a:rPr lang="th-TH" sz="3600" b="1" dirty="0" smtClean="0">
                <a:solidFill>
                  <a:schemeClr val="tx2"/>
                </a:solidFill>
              </a:rPr>
              <a:t/>
            </a:r>
            <a:br>
              <a:rPr lang="th-TH" sz="3600" b="1" dirty="0" smtClean="0">
                <a:solidFill>
                  <a:schemeClr val="tx2"/>
                </a:solidFill>
              </a:rPr>
            </a:br>
            <a:r>
              <a:rPr lang="th-TH" sz="3600" b="1" dirty="0" smtClean="0">
                <a:solidFill>
                  <a:schemeClr val="tx2"/>
                </a:solidFill>
              </a:rPr>
              <a:t>ลุ่ม</a:t>
            </a:r>
            <a:r>
              <a:rPr lang="th-TH" sz="3600" b="1" dirty="0">
                <a:solidFill>
                  <a:schemeClr val="tx2"/>
                </a:solidFill>
              </a:rPr>
              <a:t>น้ำ ในการบริหารจัดการน้ำเชิงนิเวศแบบบูรณาการ</a:t>
            </a:r>
            <a:endParaRPr lang="en-US" sz="3600" b="1" dirty="0">
              <a:solidFill>
                <a:schemeClr val="tx2"/>
              </a:solidFill>
            </a:endParaRPr>
          </a:p>
          <a:p>
            <a:pPr marL="442913" indent="-442913"/>
            <a:r>
              <a:rPr lang="th-TH" sz="3600" b="1" dirty="0">
                <a:solidFill>
                  <a:schemeClr val="tx2"/>
                </a:solidFill>
              </a:rPr>
              <a:t>๓.  ร่วมกันจัดทำแผนแม่บทและผลักดันกองทุนแทนคุณระบบนิเวศที่มาจากความร่วมมือของผู้มีส่วนได้         ส่วนเสียทุกภาคีภาคส่วนในพื้นที่แต่ละลุ่มน้ำ เพื่อเป็นเครื่องมือในการบริหารจัดการน้ำทั้ง  ๓  ลุ่มน้ำ</a:t>
            </a:r>
            <a:endParaRPr lang="en-US" sz="3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859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Click="0" advTm="5000">
        <p:push dir="u"/>
      </p:transition>
    </mc:Choice>
    <mc:Fallback>
      <p:transition spd="slow" advClick="0" advTm="5000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920</Words>
  <Application>Microsoft Office PowerPoint</Application>
  <PresentationFormat>On-screen Show (4:3)</PresentationFormat>
  <Paragraphs>70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CSU</dc:creator>
  <cp:lastModifiedBy>CSU</cp:lastModifiedBy>
  <cp:revision>6</cp:revision>
  <dcterms:created xsi:type="dcterms:W3CDTF">2014-07-22T04:29:01Z</dcterms:created>
  <dcterms:modified xsi:type="dcterms:W3CDTF">2014-07-22T04:49:59Z</dcterms:modified>
</cp:coreProperties>
</file>